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8"/>
  </p:notesMasterIdLst>
  <p:handoutMasterIdLst>
    <p:handoutMasterId r:id="rId59"/>
  </p:handoutMasterIdLst>
  <p:sldIdLst>
    <p:sldId id="265" r:id="rId3"/>
    <p:sldId id="273" r:id="rId4"/>
    <p:sldId id="356" r:id="rId5"/>
    <p:sldId id="363" r:id="rId6"/>
    <p:sldId id="282" r:id="rId7"/>
    <p:sldId id="283" r:id="rId8"/>
    <p:sldId id="286" r:id="rId9"/>
    <p:sldId id="357" r:id="rId10"/>
    <p:sldId id="362" r:id="rId11"/>
    <p:sldId id="360" r:id="rId12"/>
    <p:sldId id="361" r:id="rId13"/>
    <p:sldId id="287" r:id="rId14"/>
    <p:sldId id="288" r:id="rId15"/>
    <p:sldId id="292" r:id="rId16"/>
    <p:sldId id="297" r:id="rId17"/>
    <p:sldId id="298" r:id="rId18"/>
    <p:sldId id="332" r:id="rId19"/>
    <p:sldId id="335" r:id="rId20"/>
    <p:sldId id="337" r:id="rId21"/>
    <p:sldId id="339" r:id="rId22"/>
    <p:sldId id="341" r:id="rId23"/>
    <p:sldId id="342" r:id="rId24"/>
    <p:sldId id="344" r:id="rId25"/>
    <p:sldId id="299" r:id="rId26"/>
    <p:sldId id="300" r:id="rId27"/>
    <p:sldId id="301" r:id="rId28"/>
    <p:sldId id="303" r:id="rId29"/>
    <p:sldId id="304" r:id="rId30"/>
    <p:sldId id="305" r:id="rId31"/>
    <p:sldId id="307" r:id="rId32"/>
    <p:sldId id="308" r:id="rId33"/>
    <p:sldId id="310" r:id="rId34"/>
    <p:sldId id="346" r:id="rId35"/>
    <p:sldId id="347" r:id="rId36"/>
    <p:sldId id="348" r:id="rId37"/>
    <p:sldId id="311" r:id="rId38"/>
    <p:sldId id="312" r:id="rId39"/>
    <p:sldId id="314" r:id="rId40"/>
    <p:sldId id="315"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5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FF"/>
    <a:srgbClr val="0000CC"/>
    <a:srgbClr val="0000FF"/>
    <a:srgbClr val="0033CC"/>
    <a:srgbClr val="007AD6"/>
    <a:srgbClr val="3BABFF"/>
    <a:srgbClr val="00FE73"/>
    <a:srgbClr val="61FFA8"/>
    <a:srgbClr val="33F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73" autoAdjust="0"/>
    <p:restoredTop sz="94660"/>
  </p:normalViewPr>
  <p:slideViewPr>
    <p:cSldViewPr snapToGrid="0">
      <p:cViewPr varScale="1">
        <p:scale>
          <a:sx n="115" d="100"/>
          <a:sy n="115" d="100"/>
        </p:scale>
        <p:origin x="132" y="132"/>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6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sr-Cyrl-RS"/>
              <a:t>Старосна структура становништва</a:t>
            </a:r>
            <a:endParaRPr lang="en-US"/>
          </a:p>
        </c:rich>
      </c:tx>
      <c:overlay val="0"/>
      <c:spPr>
        <a:noFill/>
        <a:ln>
          <a:noFill/>
        </a:ln>
        <a:effectLst/>
      </c:sp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Lbls>
            <c:numFmt formatCode="0.0%" sourceLinked="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Sheet1!$B$156:$D$156</c:f>
              <c:strCache>
                <c:ptCount val="3"/>
                <c:pt idx="0">
                  <c:v>0-14</c:v>
                </c:pt>
                <c:pt idx="1">
                  <c:v>15-64</c:v>
                </c:pt>
                <c:pt idx="2">
                  <c:v>65 и више</c:v>
                </c:pt>
              </c:strCache>
            </c:strRef>
          </c:cat>
          <c:val>
            <c:numRef>
              <c:f>Sheet1!$B$157:$D$157</c:f>
              <c:numCache>
                <c:formatCode>General</c:formatCode>
                <c:ptCount val="3"/>
                <c:pt idx="0">
                  <c:v>12.9</c:v>
                </c:pt>
                <c:pt idx="1">
                  <c:v>72.900000000000006</c:v>
                </c:pt>
                <c:pt idx="2">
                  <c:v>14.1</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rgbClr val="0000FF"/>
      </a:solidFill>
      <a:round/>
    </a:ln>
    <a:effectLst/>
  </c:spPr>
  <c:txPr>
    <a:bodyPr/>
    <a:lstStyle/>
    <a:p>
      <a:pPr>
        <a:defRPr sz="8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5.jpe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0"/>
          <a:ext cx="6063479" cy="3096000"/>
        </a:xfrm>
        <a:prstGeom xmlns:a="http://schemas.openxmlformats.org/drawingml/2006/main" prst="rect">
          <a:avLst/>
        </a:prstGeom>
        <a:ln xmlns:a="http://schemas.openxmlformats.org/drawingml/2006/main" w="6350" cap="sq">
          <a:solidFill>
            <a:srgbClr val="000000"/>
          </a:solidFill>
          <a:prstDash val="solid"/>
          <a:miter lim="800000"/>
        </a:ln>
        <a:effectLst xmlns:a="http://schemas.openxmlformats.org/drawingml/2006/main">
          <a:outerShdw blurRad="50800" dist="38100" dir="2700000" algn="tl" rotWithShape="0">
            <a:srgbClr val="000000">
              <a:alpha val="43000"/>
            </a:srgbClr>
          </a:outerShdw>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7/22/2016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7/22/2016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7/22/2016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7/22/2016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7/22/2016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7/22/2016</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D7D43D-6574-4C7B-808D-C6C12215A4D4}" type="datetimeFigureOut">
              <a:rPr lang="en-US"/>
              <a:t>7/22/2016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7/22/2016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7/22/2016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7/22/2016</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7/22/2016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9E583DDF-CA54-461A-A486-592D2374C532}" type="datetimeFigureOut">
              <a:rPr lang="en-US"/>
              <a:pPr/>
              <a:t>7/22/2016</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2389"/>
            <a:ext cx="12192000" cy="3346492"/>
          </a:xfrm>
          <a:prstGeom prst="rect">
            <a:avLst/>
          </a:prstGeom>
          <a:ln>
            <a:noFill/>
          </a:ln>
          <a:effectLst>
            <a:softEdge rad="112500"/>
          </a:effectLst>
        </p:spPr>
      </p:pic>
      <p:sp>
        <p:nvSpPr>
          <p:cNvPr id="2" name="Title 1"/>
          <p:cNvSpPr>
            <a:spLocks noGrp="1"/>
          </p:cNvSpPr>
          <p:nvPr>
            <p:ph type="ctrTitle"/>
          </p:nvPr>
        </p:nvSpPr>
        <p:spPr>
          <a:xfrm>
            <a:off x="0" y="1873414"/>
            <a:ext cx="12275231" cy="2122714"/>
          </a:xfrm>
        </p:spPr>
        <p:txBody>
          <a:bodyPr>
            <a:normAutofit/>
          </a:bodyPr>
          <a:lstStyle/>
          <a:p>
            <a:r>
              <a:rPr lang="sr-Cyrl-RS" b="1" dirty="0" smtClean="0">
                <a:solidFill>
                  <a:srgbClr val="FF00FF"/>
                </a:solidFill>
                <a:latin typeface="Arial" panose="020B0604020202020204" pitchFamily="34" charset="0"/>
                <a:cs typeface="Arial" panose="020B0604020202020204" pitchFamily="34" charset="0"/>
              </a:rPr>
              <a:t>ГЕНЕРАЛНИ ПРОЈЕКАТ АУТОПУТА</a:t>
            </a:r>
            <a:br>
              <a:rPr lang="sr-Cyrl-RS" b="1" dirty="0" smtClean="0">
                <a:solidFill>
                  <a:srgbClr val="FF00FF"/>
                </a:solidFill>
                <a:latin typeface="Arial" panose="020B0604020202020204" pitchFamily="34" charset="0"/>
                <a:cs typeface="Arial" panose="020B0604020202020204" pitchFamily="34" charset="0"/>
              </a:rPr>
            </a:br>
            <a:r>
              <a:rPr lang="sr-Cyrl-RS" b="1" dirty="0" smtClean="0">
                <a:solidFill>
                  <a:srgbClr val="FF00FF"/>
                </a:solidFill>
                <a:latin typeface="Arial" panose="020B0604020202020204" pitchFamily="34" charset="0"/>
                <a:cs typeface="Arial" panose="020B0604020202020204" pitchFamily="34" charset="0"/>
              </a:rPr>
              <a:t>БАЊА ЛУКА – ПРИЈЕДОР – НОВИ ГРАД</a:t>
            </a:r>
            <a:endParaRPr lang="en-US" b="1" dirty="0">
              <a:solidFill>
                <a:srgbClr val="FF00FF"/>
              </a:solidFill>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a:xfrm>
            <a:off x="1979066" y="5276202"/>
            <a:ext cx="9144002" cy="1451429"/>
          </a:xfrm>
        </p:spPr>
        <p:txBody>
          <a:bodyPr/>
          <a:lstStyle/>
          <a:p>
            <a:endParaRPr lang="sr-Cyrl-RS" b="1" dirty="0">
              <a:solidFill>
                <a:schemeClr val="tx2">
                  <a:lumMod val="50000"/>
                </a:schemeClr>
              </a:solidFill>
            </a:endParaRPr>
          </a:p>
          <a:p>
            <a:r>
              <a:rPr lang="en-US" b="1" dirty="0" smtClean="0">
                <a:solidFill>
                  <a:schemeClr val="tx2">
                    <a:lumMod val="50000"/>
                  </a:schemeClr>
                </a:solidFill>
                <a:latin typeface="Arial" panose="020B0604020202020204" pitchFamily="34" charset="0"/>
                <a:cs typeface="Arial" panose="020B0604020202020204" pitchFamily="34" charset="0"/>
              </a:rPr>
              <a:t>                                </a:t>
            </a:r>
          </a:p>
          <a:p>
            <a:endParaRPr lang="en-US" b="1" dirty="0">
              <a:solidFill>
                <a:schemeClr val="tx2">
                  <a:lumMod val="50000"/>
                </a:schemeClr>
              </a:solidFill>
              <a:latin typeface="Arial" panose="020B0604020202020204" pitchFamily="34" charset="0"/>
              <a:cs typeface="Arial" panose="020B0604020202020204" pitchFamily="34" charset="0"/>
            </a:endParaRPr>
          </a:p>
          <a:p>
            <a:r>
              <a:rPr lang="sr-Cyrl-RS" b="1" dirty="0" smtClean="0">
                <a:solidFill>
                  <a:schemeClr val="tx2">
                    <a:lumMod val="50000"/>
                  </a:schemeClr>
                </a:solidFill>
                <a:latin typeface="Arial" panose="020B0604020202020204" pitchFamily="34" charset="0"/>
                <a:cs typeface="Arial" panose="020B0604020202020204" pitchFamily="34" charset="0"/>
              </a:rPr>
              <a:t>САОБРАЋАЈНИ </a:t>
            </a:r>
            <a:r>
              <a:rPr lang="sr-Cyrl-RS" b="1" dirty="0">
                <a:solidFill>
                  <a:schemeClr val="tx2">
                    <a:lumMod val="50000"/>
                  </a:schemeClr>
                </a:solidFill>
                <a:latin typeface="Arial" panose="020B0604020202020204" pitchFamily="34" charset="0"/>
                <a:cs typeface="Arial" panose="020B0604020202020204" pitchFamily="34" charset="0"/>
              </a:rPr>
              <a:t>ИНСТИТУТ ЦИП</a:t>
            </a:r>
            <a:endParaRPr lang="en-US" b="1" dirty="0">
              <a:solidFill>
                <a:schemeClr val="tx2">
                  <a:lumMod val="50000"/>
                </a:schemeClr>
              </a:solidFill>
              <a:latin typeface="Arial" panose="020B0604020202020204" pitchFamily="34" charset="0"/>
              <a:cs typeface="Arial" panose="020B0604020202020204" pitchFamily="34" charset="0"/>
            </a:endParaRPr>
          </a:p>
          <a:p>
            <a:endParaRPr lang="sr-Cyrl-RS" b="1" dirty="0" smtClean="0">
              <a:solidFill>
                <a:schemeClr val="tx2">
                  <a:lumMod val="50000"/>
                </a:schemeClr>
              </a:solidFill>
            </a:endParaRPr>
          </a:p>
          <a:p>
            <a:endParaRPr lang="sr-Cyrl-RS" b="1" dirty="0">
              <a:solidFill>
                <a:schemeClr val="tx2">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644" y="5628639"/>
            <a:ext cx="1061198" cy="8256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704" y="181287"/>
            <a:ext cx="1034525" cy="1080000"/>
          </a:xfrm>
          <a:prstGeom prst="rect">
            <a:avLst/>
          </a:prstGeom>
        </p:spPr>
      </p:pic>
      <p:sp>
        <p:nvSpPr>
          <p:cNvPr id="6" name="Subtitle 3"/>
          <p:cNvSpPr txBox="1">
            <a:spLocks/>
          </p:cNvSpPr>
          <p:nvPr/>
        </p:nvSpPr>
        <p:spPr>
          <a:xfrm>
            <a:off x="9431679" y="-290862"/>
            <a:ext cx="2469472" cy="14911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0"/>
              </a:spcBef>
              <a:buClr>
                <a:schemeClr val="tx2"/>
              </a:buClr>
              <a:buSzPct val="100000"/>
              <a:buFont typeface="Arial" pitchFamily="34" charset="0"/>
              <a:buNone/>
              <a:defRPr sz="2000" kern="1200" cap="none" baseline="0">
                <a:solidFill>
                  <a:schemeClr val="bg1"/>
                </a:solidFill>
                <a:latin typeface="+mn-lt"/>
                <a:ea typeface="+mn-ea"/>
                <a:cs typeface="+mn-cs"/>
              </a:defRPr>
            </a:lvl1pPr>
            <a:lvl2pPr marL="457200" indent="0" algn="ctr" defTabSz="914400" rtl="0" eaLnBrk="1" latinLnBrk="0" hangingPunct="1">
              <a:lnSpc>
                <a:spcPct val="90000"/>
              </a:lnSpc>
              <a:spcBef>
                <a:spcPts val="1000"/>
              </a:spcBef>
              <a:buClr>
                <a:schemeClr val="tx2"/>
              </a:buClr>
              <a:buSzPct val="100000"/>
              <a:buFont typeface="Arial" pitchFamily="34" charset="0"/>
              <a:buNone/>
              <a:defRPr sz="2800" kern="1200">
                <a:solidFill>
                  <a:schemeClr val="tx2"/>
                </a:solidFill>
                <a:latin typeface="+mn-lt"/>
                <a:ea typeface="+mn-ea"/>
                <a:cs typeface="+mn-cs"/>
              </a:defRPr>
            </a:lvl2pPr>
            <a:lvl3pPr marL="914400" indent="0" algn="ctr" defTabSz="914400" rtl="0" eaLnBrk="1" latinLnBrk="0" hangingPunct="1">
              <a:lnSpc>
                <a:spcPct val="90000"/>
              </a:lnSpc>
              <a:spcBef>
                <a:spcPts val="800"/>
              </a:spcBef>
              <a:buClr>
                <a:schemeClr val="tx2"/>
              </a:buClr>
              <a:buSzPct val="100000"/>
              <a:buFont typeface="Arial" pitchFamily="34" charset="0"/>
              <a:buNone/>
              <a:defRPr sz="2400" kern="1200">
                <a:solidFill>
                  <a:schemeClr val="tx2"/>
                </a:solidFill>
                <a:latin typeface="+mn-lt"/>
                <a:ea typeface="+mn-ea"/>
                <a:cs typeface="+mn-cs"/>
              </a:defRPr>
            </a:lvl3pPr>
            <a:lvl4pPr marL="1371600" indent="0" algn="ctr" defTabSz="914400" rtl="0" eaLnBrk="1" latinLnBrk="0" hangingPunct="1">
              <a:lnSpc>
                <a:spcPct val="90000"/>
              </a:lnSpc>
              <a:spcBef>
                <a:spcPts val="800"/>
              </a:spcBef>
              <a:buClr>
                <a:schemeClr val="tx2"/>
              </a:buClr>
              <a:buSzPct val="100000"/>
              <a:buFont typeface="Arial" pitchFamily="34" charset="0"/>
              <a:buNone/>
              <a:defRPr sz="2000" kern="1200">
                <a:solidFill>
                  <a:schemeClr val="tx2"/>
                </a:solidFill>
                <a:latin typeface="+mn-lt"/>
                <a:ea typeface="+mn-ea"/>
                <a:cs typeface="+mn-cs"/>
              </a:defRPr>
            </a:lvl4pPr>
            <a:lvl5pPr marL="1828800" indent="0" algn="ctr" defTabSz="914400" rtl="0" eaLnBrk="1" latinLnBrk="0" hangingPunct="1">
              <a:lnSpc>
                <a:spcPct val="90000"/>
              </a:lnSpc>
              <a:spcBef>
                <a:spcPts val="800"/>
              </a:spcBef>
              <a:buClr>
                <a:schemeClr val="tx2"/>
              </a:buClr>
              <a:buSzPct val="100000"/>
              <a:buFont typeface="Arial" pitchFamily="34" charset="0"/>
              <a:buNone/>
              <a:defRPr sz="2000" kern="1200">
                <a:solidFill>
                  <a:schemeClr val="tx2"/>
                </a:solidFill>
                <a:latin typeface="+mn-lt"/>
                <a:ea typeface="+mn-ea"/>
                <a:cs typeface="+mn-cs"/>
              </a:defRPr>
            </a:lvl5pPr>
            <a:lvl6pPr marL="2286000" indent="0" algn="ctr" defTabSz="914400" rtl="0" eaLnBrk="1" latinLnBrk="0" hangingPunct="1">
              <a:lnSpc>
                <a:spcPct val="90000"/>
              </a:lnSpc>
              <a:spcBef>
                <a:spcPts val="800"/>
              </a:spcBef>
              <a:buSzPct val="100000"/>
              <a:buFont typeface="Arial" pitchFamily="34" charset="0"/>
              <a:buNone/>
              <a:defRPr sz="2000" kern="1200">
                <a:solidFill>
                  <a:schemeClr val="tx2"/>
                </a:solidFill>
                <a:latin typeface="+mn-lt"/>
                <a:ea typeface="+mn-ea"/>
                <a:cs typeface="+mn-cs"/>
              </a:defRPr>
            </a:lvl6pPr>
            <a:lvl7pPr marL="2743200" indent="0" algn="ctr" defTabSz="914400" rtl="0" eaLnBrk="1" latinLnBrk="0" hangingPunct="1">
              <a:lnSpc>
                <a:spcPct val="90000"/>
              </a:lnSpc>
              <a:spcBef>
                <a:spcPts val="800"/>
              </a:spcBef>
              <a:buSzPct val="100000"/>
              <a:buFont typeface="Arial" pitchFamily="34" charset="0"/>
              <a:buNone/>
              <a:defRPr sz="2000" kern="1200" baseline="0">
                <a:solidFill>
                  <a:schemeClr val="tx2"/>
                </a:solidFill>
                <a:latin typeface="+mn-lt"/>
                <a:ea typeface="+mn-ea"/>
                <a:cs typeface="+mn-cs"/>
              </a:defRPr>
            </a:lvl7pPr>
            <a:lvl8pPr marL="3200400" indent="0" algn="ctr" defTabSz="914400" rtl="0" eaLnBrk="1" latinLnBrk="0" hangingPunct="1">
              <a:lnSpc>
                <a:spcPct val="90000"/>
              </a:lnSpc>
              <a:spcBef>
                <a:spcPts val="800"/>
              </a:spcBef>
              <a:buSzPct val="100000"/>
              <a:buFont typeface="Arial" pitchFamily="34" charset="0"/>
              <a:buNone/>
              <a:defRPr sz="2000" kern="1200" baseline="0">
                <a:solidFill>
                  <a:schemeClr val="tx2"/>
                </a:solidFill>
                <a:latin typeface="+mn-lt"/>
                <a:ea typeface="+mn-ea"/>
                <a:cs typeface="+mn-cs"/>
              </a:defRPr>
            </a:lvl8pPr>
            <a:lvl9pPr marL="3657600" indent="0" algn="ctr" defTabSz="914400" rtl="0" eaLnBrk="1" latinLnBrk="0" hangingPunct="1">
              <a:lnSpc>
                <a:spcPct val="90000"/>
              </a:lnSpc>
              <a:spcBef>
                <a:spcPts val="800"/>
              </a:spcBef>
              <a:buSzPct val="100000"/>
              <a:buFont typeface="Arial" pitchFamily="34" charset="0"/>
              <a:buNone/>
              <a:defRPr sz="2000" kern="1200" baseline="0">
                <a:solidFill>
                  <a:schemeClr val="tx2"/>
                </a:solidFill>
                <a:latin typeface="+mn-lt"/>
                <a:ea typeface="+mn-ea"/>
                <a:cs typeface="+mn-cs"/>
              </a:defRPr>
            </a:lvl9pPr>
          </a:lstStyle>
          <a:p>
            <a:endParaRPr lang="sr-Cyrl-RS" b="1" dirty="0" smtClean="0">
              <a:solidFill>
                <a:schemeClr val="tx2">
                  <a:lumMod val="50000"/>
                </a:schemeClr>
              </a:solidFill>
            </a:endParaRPr>
          </a:p>
        </p:txBody>
      </p:sp>
      <p:sp>
        <p:nvSpPr>
          <p:cNvPr id="7" name="Rectangle 6"/>
          <p:cNvSpPr/>
          <p:nvPr/>
        </p:nvSpPr>
        <p:spPr>
          <a:xfrm>
            <a:off x="6161390" y="-283959"/>
            <a:ext cx="2139043" cy="738664"/>
          </a:xfrm>
          <a:prstGeom prst="rect">
            <a:avLst/>
          </a:prstGeom>
        </p:spPr>
        <p:txBody>
          <a:bodyPr wrap="square">
            <a:spAutoFit/>
          </a:bodyPr>
          <a:lstStyle/>
          <a:p>
            <a:endParaRPr lang="sr-Cyrl-RS" b="1" dirty="0">
              <a:solidFill>
                <a:schemeClr val="tx2">
                  <a:lumMod val="50000"/>
                </a:schemeClr>
              </a:solidFill>
              <a:latin typeface="Arial" panose="020B0604020202020204" pitchFamily="34" charset="0"/>
              <a:cs typeface="Arial" panose="020B0604020202020204" pitchFamily="34" charset="0"/>
            </a:endParaRPr>
          </a:p>
          <a:p>
            <a:r>
              <a:rPr lang="sr-Cyrl-RS" sz="2400" b="1" dirty="0">
                <a:solidFill>
                  <a:schemeClr val="tx2">
                    <a:lumMod val="50000"/>
                  </a:schemeClr>
                </a:solidFill>
                <a:latin typeface="Arial" panose="020B0604020202020204" pitchFamily="34" charset="0"/>
                <a:cs typeface="Arial" panose="020B0604020202020204" pitchFamily="34" charset="0"/>
              </a:rPr>
              <a:t>Наручилац:</a:t>
            </a:r>
          </a:p>
        </p:txBody>
      </p:sp>
      <p:sp>
        <p:nvSpPr>
          <p:cNvPr id="8" name="Rectangle 7"/>
          <p:cNvSpPr/>
          <p:nvPr/>
        </p:nvSpPr>
        <p:spPr>
          <a:xfrm>
            <a:off x="9431679" y="85373"/>
            <a:ext cx="6096000" cy="923330"/>
          </a:xfrm>
          <a:prstGeom prst="rect">
            <a:avLst/>
          </a:prstGeom>
        </p:spPr>
        <p:txBody>
          <a:bodyPr>
            <a:spAutoFit/>
          </a:bodyPr>
          <a:lstStyle/>
          <a:p>
            <a:endParaRPr lang="sr-Cyrl-RS" b="1" dirty="0">
              <a:solidFill>
                <a:schemeClr val="tx2">
                  <a:lumMod val="50000"/>
                </a:schemeClr>
              </a:solidFill>
            </a:endParaRPr>
          </a:p>
          <a:p>
            <a:r>
              <a:rPr lang="sr-Latn-RS" b="1" dirty="0">
                <a:solidFill>
                  <a:schemeClr val="tx2">
                    <a:lumMod val="50000"/>
                  </a:schemeClr>
                </a:solidFill>
                <a:latin typeface="Arial" panose="020B0604020202020204" pitchFamily="34" charset="0"/>
                <a:cs typeface="Arial" panose="020B0604020202020204" pitchFamily="34" charset="0"/>
              </a:rPr>
              <a:t>CHINA SHANDONG</a:t>
            </a:r>
          </a:p>
          <a:p>
            <a:r>
              <a:rPr lang="sr-Latn-RS" b="1" dirty="0">
                <a:solidFill>
                  <a:schemeClr val="tx2">
                    <a:lumMod val="50000"/>
                  </a:schemeClr>
                </a:solidFill>
                <a:latin typeface="Arial" panose="020B0604020202020204" pitchFamily="34" charset="0"/>
                <a:cs typeface="Arial" panose="020B0604020202020204" pitchFamily="34" charset="0"/>
              </a:rPr>
              <a:t>INTERNATIONAL </a:t>
            </a: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9" name="Rectangle 8"/>
          <p:cNvSpPr/>
          <p:nvPr/>
        </p:nvSpPr>
        <p:spPr>
          <a:xfrm>
            <a:off x="0" y="-6960"/>
            <a:ext cx="2139043" cy="461665"/>
          </a:xfrm>
          <a:prstGeom prst="rect">
            <a:avLst/>
          </a:prstGeom>
        </p:spPr>
        <p:txBody>
          <a:bodyPr wrap="square">
            <a:spAutoFit/>
          </a:bodyPr>
          <a:lstStyle/>
          <a:p>
            <a:r>
              <a:rPr lang="sr-Cyrl-RS" sz="2400" b="1" dirty="0" smtClean="0">
                <a:solidFill>
                  <a:schemeClr val="tx2">
                    <a:lumMod val="50000"/>
                  </a:schemeClr>
                </a:solidFill>
                <a:latin typeface="Arial" panose="020B0604020202020204" pitchFamily="34" charset="0"/>
                <a:cs typeface="Arial" panose="020B0604020202020204" pitchFamily="34" charset="0"/>
              </a:rPr>
              <a:t>Инвеститор:</a:t>
            </a:r>
            <a:endParaRPr lang="sr-Cyrl-RS" sz="24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9043" y="179872"/>
            <a:ext cx="1600200" cy="942975"/>
          </a:xfrm>
          <a:prstGeom prst="rect">
            <a:avLst/>
          </a:prstGeom>
        </p:spPr>
      </p:pic>
      <p:sp>
        <p:nvSpPr>
          <p:cNvPr id="11" name="Rectangle 10"/>
          <p:cNvSpPr/>
          <p:nvPr/>
        </p:nvSpPr>
        <p:spPr>
          <a:xfrm>
            <a:off x="3739243" y="77331"/>
            <a:ext cx="2715346" cy="923330"/>
          </a:xfrm>
          <a:prstGeom prst="rect">
            <a:avLst/>
          </a:prstGeom>
        </p:spPr>
        <p:txBody>
          <a:bodyPr wrap="square">
            <a:spAutoFit/>
          </a:bodyPr>
          <a:lstStyle/>
          <a:p>
            <a:endParaRPr lang="sr-Cyrl-RS" b="1" dirty="0">
              <a:solidFill>
                <a:schemeClr val="tx2">
                  <a:lumMod val="50000"/>
                </a:schemeClr>
              </a:solidFill>
            </a:endParaRPr>
          </a:p>
          <a:p>
            <a:r>
              <a:rPr lang="sr-Cyrl-RS" b="1" dirty="0" smtClean="0">
                <a:solidFill>
                  <a:schemeClr val="tx2">
                    <a:lumMod val="50000"/>
                  </a:schemeClr>
                </a:solidFill>
                <a:latin typeface="Arial" panose="020B0604020202020204" pitchFamily="34" charset="0"/>
                <a:cs typeface="Arial" panose="020B0604020202020204" pitchFamily="34" charset="0"/>
              </a:rPr>
              <a:t>ЈП „АУТОПУТЕВИ РЕПУБЛИКЕ СРПСКЕ</a:t>
            </a:r>
            <a:r>
              <a:rPr lang="en-US" b="1" dirty="0" smtClean="0">
                <a:solidFill>
                  <a:schemeClr val="tx2">
                    <a:lumMod val="50000"/>
                  </a:schemeClr>
                </a:solidFill>
                <a:latin typeface="Arial" panose="020B0604020202020204" pitchFamily="34" charset="0"/>
                <a:cs typeface="Arial" panose="020B0604020202020204" pitchFamily="34" charset="0"/>
              </a:rPr>
              <a:t>”</a:t>
            </a:r>
            <a:r>
              <a:rPr lang="sr-Latn-RS" b="1" dirty="0" smtClean="0">
                <a:solidFill>
                  <a:schemeClr val="tx2">
                    <a:lumMod val="50000"/>
                  </a:schemeClr>
                </a:solidFill>
                <a:latin typeface="Arial" panose="020B0604020202020204" pitchFamily="34" charset="0"/>
                <a:cs typeface="Arial" panose="020B0604020202020204" pitchFamily="34" charset="0"/>
              </a:rPr>
              <a:t> </a:t>
            </a: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5249544" y="5540252"/>
            <a:ext cx="2139043" cy="461665"/>
          </a:xfrm>
          <a:prstGeom prst="rect">
            <a:avLst/>
          </a:prstGeom>
        </p:spPr>
        <p:txBody>
          <a:bodyPr wrap="square">
            <a:spAutoFit/>
          </a:bodyPr>
          <a:lstStyle/>
          <a:p>
            <a:r>
              <a:rPr lang="sr-Cyrl-RS" sz="2400" b="1" dirty="0" smtClean="0">
                <a:solidFill>
                  <a:schemeClr val="tx2">
                    <a:lumMod val="50000"/>
                  </a:schemeClr>
                </a:solidFill>
                <a:latin typeface="Arial" panose="020B0604020202020204" pitchFamily="34" charset="0"/>
                <a:cs typeface="Arial" panose="020B0604020202020204" pitchFamily="34" charset="0"/>
              </a:rPr>
              <a:t>Пројектант:</a:t>
            </a:r>
            <a:endParaRPr lang="sr-Cyrl-RS" sz="24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1374"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4627453" y="423899"/>
            <a:ext cx="7040965"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200" b="1" dirty="0" smtClean="0">
                <a:solidFill>
                  <a:srgbClr val="000000"/>
                </a:solidFill>
                <a:latin typeface="Arial" panose="020B0604020202020204" pitchFamily="34" charset="0"/>
                <a:cs typeface="Arial" panose="020B0604020202020204" pitchFamily="34" charset="0"/>
              </a:rPr>
              <a:t>ВАРИ</a:t>
            </a:r>
            <a:r>
              <a:rPr lang="sr-Cyrl-CS" altLang="en-US" sz="3200" b="1" dirty="0">
                <a:solidFill>
                  <a:srgbClr val="000000"/>
                </a:solidFill>
                <a:latin typeface="Arial" panose="020B0604020202020204" pitchFamily="34" charset="0"/>
                <a:cs typeface="Arial" panose="020B0604020202020204" pitchFamily="34" charset="0"/>
              </a:rPr>
              <a:t>ЈА</a:t>
            </a:r>
            <a:r>
              <a:rPr lang="sr-Cyrl-CS" altLang="en-US" sz="3200" b="1" dirty="0" smtClean="0">
                <a:solidFill>
                  <a:srgbClr val="000000"/>
                </a:solidFill>
                <a:latin typeface="Arial" panose="020B0604020202020204" pitchFamily="34" charset="0"/>
                <a:cs typeface="Arial" panose="020B0604020202020204" pitchFamily="34" charset="0"/>
              </a:rPr>
              <a:t>НТА 2 </a:t>
            </a:r>
            <a:r>
              <a:rPr lang="ru-RU" sz="3200" b="1" dirty="0">
                <a:solidFill>
                  <a:srgbClr val="000000"/>
                </a:solidFill>
                <a:latin typeface="Arial" panose="020B0604020202020204" pitchFamily="34" charset="0"/>
                <a:cs typeface="Arial" panose="020B0604020202020204" pitchFamily="34" charset="0"/>
              </a:rPr>
              <a:t>(</a:t>
            </a:r>
            <a:r>
              <a:rPr lang="en-US" sz="3200" b="1" dirty="0">
                <a:solidFill>
                  <a:srgbClr val="000000"/>
                </a:solidFill>
                <a:latin typeface="Arial" panose="020B0604020202020204" pitchFamily="34" charset="0"/>
                <a:cs typeface="Arial" panose="020B0604020202020204" pitchFamily="34" charset="0"/>
              </a:rPr>
              <a:t>L</a:t>
            </a:r>
            <a:r>
              <a:rPr lang="ru-RU" sz="3200" b="1" dirty="0">
                <a:solidFill>
                  <a:srgbClr val="000000"/>
                </a:solidFill>
                <a:latin typeface="Arial" panose="020B0604020202020204" pitchFamily="34" charset="0"/>
                <a:cs typeface="Arial" panose="020B0604020202020204" pitchFamily="34" charset="0"/>
              </a:rPr>
              <a:t>=74,287km)</a:t>
            </a:r>
            <a:endParaRPr lang="sr-Cyrl-CS" altLang="en-US" sz="3200" b="1" dirty="0">
              <a:solidFill>
                <a:srgbClr val="000000"/>
              </a:solidFill>
              <a:latin typeface="Arial" panose="020B0604020202020204" pitchFamily="34" charset="0"/>
              <a:cs typeface="Arial" panose="020B0604020202020204" pitchFamily="34" charset="0"/>
            </a:endParaRPr>
          </a:p>
          <a:p>
            <a:pPr marL="45720" indent="0" algn="just">
              <a:buNone/>
            </a:pPr>
            <a:endParaRPr lang="sr-Cyrl-CS" altLang="en-US" sz="24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141" t="24840" r="5925" b="3095"/>
          <a:stretch/>
        </p:blipFill>
        <p:spPr>
          <a:xfrm>
            <a:off x="409294" y="1151550"/>
            <a:ext cx="5051661" cy="29268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572418" y="1138179"/>
            <a:ext cx="6096000" cy="3046988"/>
          </a:xfrm>
          <a:prstGeom prst="rect">
            <a:avLst/>
          </a:prstGeom>
        </p:spPr>
        <p:txBody>
          <a:bodyPr>
            <a:spAutoFit/>
          </a:bodyPr>
          <a:lstStyle/>
          <a:p>
            <a:pPr algn="just"/>
            <a:r>
              <a:rPr lang="sr-Cyrl-CS" sz="1600" dirty="0">
                <a:latin typeface="Arial" pitchFamily="34" charset="0"/>
                <a:cs typeface="Arial" pitchFamily="34" charset="0"/>
              </a:rPr>
              <a:t>Траса креће од денивелисане раскрснице којом се пројектовани аутопут Бања Лука – Нови Град" спаја са будућим аутопутем Градишка - Бања Лука – Мркоњић Град (Е-661).</a:t>
            </a:r>
            <a:endParaRPr lang="en-US" sz="1600" dirty="0">
              <a:latin typeface="Arial" pitchFamily="34" charset="0"/>
              <a:cs typeface="Arial" pitchFamily="34" charset="0"/>
            </a:endParaRPr>
          </a:p>
          <a:p>
            <a:pPr algn="just"/>
            <a:r>
              <a:rPr lang="sr-Cyrl-CS" sz="1600" dirty="0" smtClean="0">
                <a:latin typeface="Arial" pitchFamily="34" charset="0"/>
                <a:cs typeface="Arial" pitchFamily="34" charset="0"/>
              </a:rPr>
              <a:t>Траса </a:t>
            </a:r>
            <a:r>
              <a:rPr lang="sr-Cyrl-CS" sz="1600" dirty="0">
                <a:latin typeface="Arial" pitchFamily="34" charset="0"/>
                <a:cs typeface="Arial" pitchFamily="34" charset="0"/>
              </a:rPr>
              <a:t>иде брдовито – брежуљкастим тереном, кроз рејоне села Куљани, Барловци, Рамићи (где је предвиђен и први тунел на траси) и Церићи, докле се у потпуности поклапа са трасом Варијанте 1, а потом се одваја од ње и пружа јужно.</a:t>
            </a:r>
            <a:endParaRPr lang="en-US" sz="1600" dirty="0">
              <a:latin typeface="Arial" pitchFamily="34" charset="0"/>
              <a:cs typeface="Arial" pitchFamily="34" charset="0"/>
            </a:endParaRPr>
          </a:p>
          <a:p>
            <a:pPr algn="just"/>
            <a:r>
              <a:rPr lang="sr-Cyrl-CS" sz="1600" dirty="0" smtClean="0">
                <a:latin typeface="Arial" pitchFamily="34" charset="0"/>
                <a:cs typeface="Arial" pitchFamily="34" charset="0"/>
              </a:rPr>
              <a:t>Варијанта  </a:t>
            </a:r>
            <a:r>
              <a:rPr lang="sr-Cyrl-CS" sz="1600" dirty="0">
                <a:latin typeface="Arial" pitchFamily="34" charset="0"/>
                <a:cs typeface="Arial" pitchFamily="34" charset="0"/>
              </a:rPr>
              <a:t>2 аутопута се даље простире северно од села Ивањска, а затим на запад, Подкозарјем, кроз рејоне </a:t>
            </a:r>
            <a:r>
              <a:rPr lang="sr-Cyrl-CS" sz="1600" dirty="0" smtClean="0">
                <a:latin typeface="Arial" pitchFamily="34" charset="0"/>
                <a:cs typeface="Arial" pitchFamily="34" charset="0"/>
              </a:rPr>
              <a:t>села</a:t>
            </a:r>
            <a:r>
              <a:rPr lang="sr-Cyrl-CS" sz="1600" dirty="0">
                <a:latin typeface="Arial" pitchFamily="34" charset="0"/>
                <a:cs typeface="Arial" pitchFamily="34" charset="0"/>
              </a:rPr>
              <a:t> Бабићи, Камичани</a:t>
            </a:r>
            <a:r>
              <a:rPr lang="sr-Cyrl-RS" sz="1600" dirty="0">
                <a:latin typeface="Arial" pitchFamily="34" charset="0"/>
                <a:cs typeface="Arial" pitchFamily="34" charset="0"/>
              </a:rPr>
              <a:t> (где је предвиђена денивелисана раскрсница на km 29+850). </a:t>
            </a:r>
            <a:endParaRPr lang="en-US" sz="1600" dirty="0">
              <a:latin typeface="Arial" pitchFamily="34" charset="0"/>
              <a:cs typeface="Arial" pitchFamily="34" charset="0"/>
            </a:endParaRPr>
          </a:p>
        </p:txBody>
      </p:sp>
      <p:sp>
        <p:nvSpPr>
          <p:cNvPr id="8" name="Rectangle 7"/>
          <p:cNvSpPr/>
          <p:nvPr/>
        </p:nvSpPr>
        <p:spPr>
          <a:xfrm>
            <a:off x="296560" y="4078350"/>
            <a:ext cx="11578114" cy="2062103"/>
          </a:xfrm>
          <a:prstGeom prst="rect">
            <a:avLst/>
          </a:prstGeom>
        </p:spPr>
        <p:txBody>
          <a:bodyPr wrap="square">
            <a:spAutoFit/>
          </a:bodyPr>
          <a:lstStyle/>
          <a:p>
            <a:pPr algn="just"/>
            <a:r>
              <a:rPr lang="sr-Cyrl-CS" sz="1600" dirty="0" smtClean="0">
                <a:latin typeface="Arial" pitchFamily="34" charset="0"/>
                <a:cs typeface="Arial" pitchFamily="34" charset="0"/>
              </a:rPr>
              <a:t>Лоцирана </a:t>
            </a:r>
            <a:r>
              <a:rPr lang="sr-Cyrl-CS" sz="1600" dirty="0">
                <a:latin typeface="Arial" pitchFamily="34" charset="0"/>
                <a:cs typeface="Arial" pitchFamily="34" charset="0"/>
              </a:rPr>
              <a:t>је на око 8,5км северозападно од насеља Омарска, на месту укрштаја аутопута и магистралног пута М-4 и Козарац, све до Приједора који обилази са северне стране</a:t>
            </a:r>
            <a:r>
              <a:rPr lang="ru-RU" sz="1600" dirty="0">
                <a:latin typeface="Arial" pitchFamily="34" charset="0"/>
                <a:cs typeface="Arial" pitchFamily="34" charset="0"/>
              </a:rPr>
              <a:t>. Нова</a:t>
            </a:r>
            <a:r>
              <a:rPr lang="sr-Cyrl-RS" sz="1600" dirty="0">
                <a:latin typeface="Arial" pitchFamily="34" charset="0"/>
                <a:cs typeface="Arial" pitchFamily="34" charset="0"/>
              </a:rPr>
              <a:t> денивелисана раскрсница је на km 42+200</a:t>
            </a:r>
            <a:r>
              <a:rPr lang="sr-Cyrl-CS" sz="1600" dirty="0">
                <a:latin typeface="Arial" pitchFamily="34" charset="0"/>
                <a:cs typeface="Arial" pitchFamily="34" charset="0"/>
              </a:rPr>
              <a:t>. Лоцирана је на око 4км североисточно од Приједора, на месту укрштаја аутопута и трасе будуће обилазнице око Приједора. Траса на више места пресеца </a:t>
            </a:r>
            <a:r>
              <a:rPr lang="sr-Cyrl-CS" sz="1600" dirty="0" smtClean="0">
                <a:latin typeface="Arial" pitchFamily="34" charset="0"/>
                <a:cs typeface="Arial" pitchFamily="34" charset="0"/>
              </a:rPr>
              <a:t>водотокове.</a:t>
            </a:r>
            <a:r>
              <a:rPr lang="sr-Cyrl-CS" sz="1600" dirty="0"/>
              <a:t> </a:t>
            </a:r>
            <a:r>
              <a:rPr lang="sr-Cyrl-CS" sz="1600" dirty="0">
                <a:latin typeface="Arial" pitchFamily="34" charset="0"/>
                <a:cs typeface="Arial" pitchFamily="34" charset="0"/>
              </a:rPr>
              <a:t>Након Приједора, траса пролази кроз брдовите пределе Брезичана и Драготиње, да би се код Сводне поклопила са варијантом 1, задржавајући се све време са десне стране реке Сане. Код Благај реке, траса варијанте 2 наставља самостално, пружајући се на запад до реке Уне, северно од Новог града, где је и крајња тачка појаса истраживања. Претходно, на km 65+150 предвиђена је денивелисана раскрсница "Нови Град", лоцирана 9км источно од града.  </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72375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1374"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4476225" y="422431"/>
            <a:ext cx="6045638"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200" b="1" dirty="0" smtClean="0">
                <a:solidFill>
                  <a:srgbClr val="000000"/>
                </a:solidFill>
                <a:latin typeface="Arial" panose="020B0604020202020204" pitchFamily="34" charset="0"/>
                <a:cs typeface="Arial" panose="020B0604020202020204" pitchFamily="34" charset="0"/>
              </a:rPr>
              <a:t>ВАРИЈАНТА 3 </a:t>
            </a:r>
            <a:r>
              <a:rPr lang="en-US" sz="3200" b="1" dirty="0">
                <a:solidFill>
                  <a:srgbClr val="000000"/>
                </a:solidFill>
                <a:latin typeface="Arial" panose="020B0604020202020204" pitchFamily="34" charset="0"/>
                <a:cs typeface="Arial" panose="020B0604020202020204" pitchFamily="34" charset="0"/>
              </a:rPr>
              <a:t>L</a:t>
            </a:r>
            <a:r>
              <a:rPr lang="ru-RU" sz="3200" b="1" dirty="0">
                <a:solidFill>
                  <a:srgbClr val="000000"/>
                </a:solidFill>
                <a:latin typeface="Arial" panose="020B0604020202020204" pitchFamily="34" charset="0"/>
                <a:cs typeface="Arial" panose="020B0604020202020204" pitchFamily="34" charset="0"/>
              </a:rPr>
              <a:t>=83,835</a:t>
            </a:r>
            <a:r>
              <a:rPr lang="en-US" sz="3200" b="1" dirty="0">
                <a:solidFill>
                  <a:srgbClr val="000000"/>
                </a:solidFill>
                <a:latin typeface="Arial" panose="020B0604020202020204" pitchFamily="34" charset="0"/>
                <a:cs typeface="Arial" panose="020B0604020202020204" pitchFamily="34" charset="0"/>
              </a:rPr>
              <a:t>km</a:t>
            </a:r>
            <a:endParaRPr lang="sr-Cyrl-CS" altLang="en-US" sz="3200" b="1" dirty="0">
              <a:solidFill>
                <a:srgbClr val="000000"/>
              </a:solidFill>
              <a:latin typeface="Arial" panose="020B0604020202020204" pitchFamily="34" charset="0"/>
              <a:cs typeface="Arial" panose="020B0604020202020204" pitchFamily="34" charset="0"/>
            </a:endParaRPr>
          </a:p>
          <a:p>
            <a:pPr marL="45720" indent="0" algn="just">
              <a:buNone/>
            </a:pPr>
            <a:endParaRPr lang="sr-Cyrl-CS" altLang="en-US" sz="2400" b="1" dirty="0" smtClean="0">
              <a:latin typeface="Arial" panose="020B0604020202020204" pitchFamily="34" charset="0"/>
              <a:cs typeface="Arial" panose="020B0604020202020204" pitchFamily="34" charset="0"/>
            </a:endParaRPr>
          </a:p>
        </p:txBody>
      </p:sp>
      <p:sp>
        <p:nvSpPr>
          <p:cNvPr id="5" name="Rectangle 4"/>
          <p:cNvSpPr/>
          <p:nvPr/>
        </p:nvSpPr>
        <p:spPr>
          <a:xfrm>
            <a:off x="5572418" y="1078849"/>
            <a:ext cx="6096000" cy="3046988"/>
          </a:xfrm>
          <a:prstGeom prst="rect">
            <a:avLst/>
          </a:prstGeom>
        </p:spPr>
        <p:txBody>
          <a:bodyPr>
            <a:spAutoFit/>
          </a:bodyPr>
          <a:lstStyle/>
          <a:p>
            <a:pPr algn="just"/>
            <a:r>
              <a:rPr lang="sr-Cyrl-CS" sz="1600" dirty="0">
                <a:latin typeface="Arial" pitchFamily="34" charset="0"/>
                <a:cs typeface="Arial" pitchFamily="34" charset="0"/>
              </a:rPr>
              <a:t>Траса креће од денивелисане раскрснице којом се пројектовани аутопут Бања Лука – Нови Град" спаја са будућим аутопутем Градишка - Бања Лука – Мркоњић Град (Е-661).</a:t>
            </a:r>
            <a:endParaRPr lang="en-US" sz="1600" dirty="0">
              <a:latin typeface="Arial" pitchFamily="34" charset="0"/>
              <a:cs typeface="Arial" pitchFamily="34" charset="0"/>
            </a:endParaRPr>
          </a:p>
          <a:p>
            <a:pPr algn="just"/>
            <a:r>
              <a:rPr lang="sr-Cyrl-CS" sz="1600" dirty="0" smtClean="0">
                <a:latin typeface="Arial" pitchFamily="34" charset="0"/>
                <a:cs typeface="Arial" pitchFamily="34" charset="0"/>
              </a:rPr>
              <a:t> Од </a:t>
            </a:r>
            <a:r>
              <a:rPr lang="sr-Cyrl-CS" sz="1600" dirty="0">
                <a:latin typeface="Arial" pitchFamily="34" charset="0"/>
                <a:cs typeface="Arial" pitchFamily="34" charset="0"/>
              </a:rPr>
              <a:t>самог почетка, иде потпуно независно од варијанте 1 и варијанте 2, кроз рејоне села Куљани и Залужани (где на km 2+100 пресеца железничку пругу Бања Лука – Нови Град), да би, развијајући се северозападно и западно по преласку преко Пискавице планине дошао до места Омарска</a:t>
            </a:r>
            <a:r>
              <a:rPr lang="sr-Latn-RS" sz="1600" dirty="0">
                <a:latin typeface="Arial" pitchFamily="34" charset="0"/>
                <a:cs typeface="Arial" pitchFamily="34" charset="0"/>
              </a:rPr>
              <a:t>, </a:t>
            </a:r>
            <a:r>
              <a:rPr lang="sr-Cyrl-RS" sz="1600" dirty="0">
                <a:latin typeface="Arial" pitchFamily="34" charset="0"/>
                <a:cs typeface="Arial" pitchFamily="34" charset="0"/>
              </a:rPr>
              <a:t>где је предвиђена денивелисана раскрсница на </a:t>
            </a:r>
            <a:r>
              <a:rPr lang="sr-Latn-RS" sz="1600" dirty="0">
                <a:latin typeface="Arial" pitchFamily="34" charset="0"/>
                <a:cs typeface="Arial" pitchFamily="34" charset="0"/>
              </a:rPr>
              <a:t>km 29+700</a:t>
            </a:r>
            <a:r>
              <a:rPr lang="sr-Cyrl-CS" sz="1600" dirty="0">
                <a:latin typeface="Arial" pitchFamily="34" charset="0"/>
                <a:cs typeface="Arial" pitchFamily="34" charset="0"/>
              </a:rPr>
              <a:t>. Лоцирана је на око 2</a:t>
            </a:r>
            <a:r>
              <a:rPr lang="en-US" sz="1600" dirty="0">
                <a:latin typeface="Arial" pitchFamily="34" charset="0"/>
                <a:cs typeface="Arial" pitchFamily="34" charset="0"/>
              </a:rPr>
              <a:t> km</a:t>
            </a:r>
            <a:r>
              <a:rPr lang="sr-Cyrl-CS" sz="1600" dirty="0">
                <a:latin typeface="Arial" pitchFamily="34" charset="0"/>
                <a:cs typeface="Arial" pitchFamily="34" charset="0"/>
              </a:rPr>
              <a:t> јужно од насеља Омарска, према руднику Омарска на месту укрштаја аутопута и </a:t>
            </a:r>
            <a:r>
              <a:rPr lang="sr-Cyrl-CS" sz="1600" dirty="0" smtClean="0">
                <a:latin typeface="Arial" pitchFamily="34" charset="0"/>
                <a:cs typeface="Arial" pitchFamily="34" charset="0"/>
              </a:rPr>
              <a:t>регионалног</a:t>
            </a:r>
            <a:endParaRPr lang="en-US" sz="1600" dirty="0">
              <a:latin typeface="Arial" pitchFamily="34" charset="0"/>
              <a:cs typeface="Arial" pitchFamily="34" charset="0"/>
            </a:endParaRPr>
          </a:p>
        </p:txBody>
      </p:sp>
      <p:sp>
        <p:nvSpPr>
          <p:cNvPr id="8" name="Rectangle 7"/>
          <p:cNvSpPr/>
          <p:nvPr/>
        </p:nvSpPr>
        <p:spPr>
          <a:xfrm>
            <a:off x="358178" y="4125837"/>
            <a:ext cx="11282438" cy="2062103"/>
          </a:xfrm>
          <a:prstGeom prst="rect">
            <a:avLst/>
          </a:prstGeom>
        </p:spPr>
        <p:txBody>
          <a:bodyPr wrap="square">
            <a:spAutoFit/>
          </a:bodyPr>
          <a:lstStyle/>
          <a:p>
            <a:pPr algn="just"/>
            <a:r>
              <a:rPr lang="sr-Cyrl-CS" sz="1600" dirty="0">
                <a:latin typeface="Arial" pitchFamily="34" charset="0"/>
                <a:cs typeface="Arial" pitchFamily="34" charset="0"/>
              </a:rPr>
              <a:t>пута Р-405а. Након преласка преко железничке пруге Бања Лука – Нови Град, коридор обилази рибњаке Саничани и Приједор са јужне стране. Нова денивелисана раскрсница "Приједор", пројектована је на km 49+300. Лоцирана је на око 8</a:t>
            </a:r>
            <a:r>
              <a:rPr lang="en-US" sz="1600" dirty="0">
                <a:latin typeface="Arial" pitchFamily="34" charset="0"/>
                <a:cs typeface="Arial" pitchFamily="34" charset="0"/>
              </a:rPr>
              <a:t> km</a:t>
            </a:r>
            <a:r>
              <a:rPr lang="sr-Cyrl-CS" sz="1600" dirty="0">
                <a:latin typeface="Arial" pitchFamily="34" charset="0"/>
                <a:cs typeface="Arial" pitchFamily="34" charset="0"/>
              </a:rPr>
              <a:t> јужно од Приједора, на месту укрштаја аутопута и постојећег пута који је предвиђен као део будуће обилазнице око Приједора. </a:t>
            </a:r>
            <a:endParaRPr lang="sr-Cyrl-CS" sz="1600" dirty="0" smtClean="0">
              <a:latin typeface="Arial" pitchFamily="34" charset="0"/>
              <a:cs typeface="Arial" pitchFamily="34" charset="0"/>
            </a:endParaRPr>
          </a:p>
          <a:p>
            <a:pPr algn="just"/>
            <a:r>
              <a:rPr lang="sr-Cyrl-CS" sz="1600" dirty="0" smtClean="0">
                <a:latin typeface="Arial" pitchFamily="34" charset="0"/>
                <a:cs typeface="Arial" pitchFamily="34" charset="0"/>
              </a:rPr>
              <a:t>Простирући </a:t>
            </a:r>
            <a:r>
              <a:rPr lang="sr-Cyrl-CS" sz="1600" dirty="0">
                <a:latin typeface="Arial" pitchFamily="34" charset="0"/>
                <a:cs typeface="Arial" pitchFamily="34" charset="0"/>
              </a:rPr>
              <a:t>се западно, траса варијанте 3 пружа се  брдовито – планинским тереном, кроз рејоне села Љескаре, Калајево, Радомировац, да би по преласка реке Јарпе, северозападним правцем дошла до крајње тачке, јужно од Новог Града. Денивелисана раскрсница "Нови Град" предвиђена је на km 74+800 и лоцирана је на око 13.5</a:t>
            </a:r>
            <a:r>
              <a:rPr lang="en-US" sz="1600" dirty="0">
                <a:latin typeface="Arial" pitchFamily="34" charset="0"/>
                <a:cs typeface="Arial" pitchFamily="34" charset="0"/>
              </a:rPr>
              <a:t> km</a:t>
            </a:r>
            <a:r>
              <a:rPr lang="sr-Cyrl-CS" sz="1600" dirty="0">
                <a:latin typeface="Arial" pitchFamily="34" charset="0"/>
                <a:cs typeface="Arial" pitchFamily="34" charset="0"/>
              </a:rPr>
              <a:t> југоисточно од Новог Града на месту укрштаја аутопута и регионалног пута Р-404. </a:t>
            </a:r>
            <a:endParaRPr lang="en-US" sz="1600" dirty="0">
              <a:latin typeface="Arial" pitchFamily="34" charset="0"/>
              <a:cs typeface="Arial"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045" t="24658" r="6184" b="3095"/>
          <a:stretch/>
        </p:blipFill>
        <p:spPr>
          <a:xfrm>
            <a:off x="508490" y="1138943"/>
            <a:ext cx="4972297" cy="29268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1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554" y="5971003"/>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3873838" y="455615"/>
            <a:ext cx="7286851"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200" b="1" dirty="0" smtClean="0">
                <a:solidFill>
                  <a:srgbClr val="000000"/>
                </a:solidFill>
                <a:latin typeface="Arial" panose="020B0604020202020204" pitchFamily="34" charset="0"/>
                <a:cs typeface="Arial" panose="020B0604020202020204" pitchFamily="34" charset="0"/>
              </a:rPr>
              <a:t>СИНТЕЗНА КАРТА ОГРАНИЧЕЊА</a:t>
            </a:r>
          </a:p>
          <a:p>
            <a:pPr marL="45720" indent="0" algn="just">
              <a:buNone/>
            </a:pPr>
            <a:endParaRPr lang="sr-Cyrl-CS" altLang="en-US" sz="32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51464" y="1299629"/>
            <a:ext cx="11085134" cy="4633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51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4004"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708074120"/>
              </p:ext>
            </p:extLst>
          </p:nvPr>
        </p:nvGraphicFramePr>
        <p:xfrm>
          <a:off x="4517026" y="1255701"/>
          <a:ext cx="7375041" cy="3418616"/>
        </p:xfrm>
        <a:graphic>
          <a:graphicData uri="http://schemas.openxmlformats.org/drawingml/2006/table">
            <a:tbl>
              <a:tblPr firstRow="1" bandRow="1">
                <a:tableStyleId>{8799B23B-EC83-4686-B30A-512413B5E67A}</a:tableStyleId>
              </a:tblPr>
              <a:tblGrid>
                <a:gridCol w="1369496"/>
                <a:gridCol w="3547198"/>
                <a:gridCol w="2458347"/>
              </a:tblGrid>
              <a:tr h="239358">
                <a:tc rowSpan="10">
                  <a:txBody>
                    <a:bodyPr/>
                    <a:lstStyle/>
                    <a:p>
                      <a:pPr algn="ctr"/>
                      <a:r>
                        <a:rPr lang="sr-Cyrl-RS" sz="1400" b="1" dirty="0" smtClean="0">
                          <a:solidFill>
                            <a:srgbClr val="0000CC"/>
                          </a:solidFill>
                          <a:latin typeface="Arial" panose="020B0604020202020204" pitchFamily="34" charset="0"/>
                          <a:cs typeface="Arial" panose="020B0604020202020204" pitchFamily="34" charset="0"/>
                        </a:rPr>
                        <a:t>ПРОЈЕКТНИ</a:t>
                      </a:r>
                      <a:r>
                        <a:rPr lang="sr-Cyrl-RS" sz="1400" b="1" baseline="0" dirty="0" smtClean="0">
                          <a:solidFill>
                            <a:srgbClr val="0000CC"/>
                          </a:solidFill>
                          <a:latin typeface="Arial" panose="020B0604020202020204" pitchFamily="34" charset="0"/>
                          <a:cs typeface="Arial" panose="020B0604020202020204" pitchFamily="34" charset="0"/>
                        </a:rPr>
                        <a:t> ЕЛЕМЕНТИ</a:t>
                      </a:r>
                      <a:endParaRPr lang="en-US" sz="14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Cyrl-RS" sz="1400" dirty="0" smtClean="0">
                          <a:solidFill>
                            <a:srgbClr val="0000CC"/>
                          </a:solidFill>
                          <a:latin typeface="Arial" panose="020B0604020202020204" pitchFamily="34" charset="0"/>
                          <a:cs typeface="Arial" panose="020B0604020202020204" pitchFamily="34" charset="0"/>
                        </a:rPr>
                        <a:t>Рачунска</a:t>
                      </a:r>
                      <a:r>
                        <a:rPr lang="sr-Cyrl-RS" sz="1400" baseline="0" dirty="0" smtClean="0">
                          <a:solidFill>
                            <a:srgbClr val="0000CC"/>
                          </a:solidFill>
                          <a:latin typeface="Arial" panose="020B0604020202020204" pitchFamily="34" charset="0"/>
                          <a:cs typeface="Arial" panose="020B0604020202020204" pitchFamily="34" charset="0"/>
                        </a:rPr>
                        <a:t> брзина</a:t>
                      </a:r>
                      <a:endParaRPr lang="en-US" sz="1400"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120 </a:t>
                      </a:r>
                      <a:r>
                        <a:rPr lang="sr-Latn-RS" sz="1400" dirty="0" smtClean="0">
                          <a:solidFill>
                            <a:srgbClr val="000000"/>
                          </a:solidFill>
                          <a:latin typeface="Arial" panose="020B0604020202020204" pitchFamily="34" charset="0"/>
                          <a:cs typeface="Arial" panose="020B0604020202020204" pitchFamily="34" charset="0"/>
                        </a:rPr>
                        <a:t>km/h</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52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 траке за континуалну вожњу</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3.75</a:t>
                      </a:r>
                      <a:r>
                        <a:rPr lang="sr-Cyrl-CS" sz="1400" b="1" dirty="0" smtClean="0">
                          <a:solidFill>
                            <a:srgbClr val="000000"/>
                          </a:solidFill>
                          <a:latin typeface="Arial" panose="020B0604020202020204" pitchFamily="34" charset="0"/>
                          <a:cs typeface="Arial" panose="020B0604020202020204" pitchFamily="34" charset="0"/>
                        </a:rPr>
                        <a:t> </a:t>
                      </a:r>
                      <a:r>
                        <a:rPr lang="sr-Latn-CS" sz="1400" b="1" dirty="0" smtClean="0">
                          <a:solidFill>
                            <a:srgbClr val="000000"/>
                          </a:solidFill>
                          <a:latin typeface="Arial" panose="020B0604020202020204" pitchFamily="34" charset="0"/>
                          <a:cs typeface="Arial" panose="020B0604020202020204" pitchFamily="34" charset="0"/>
                        </a:rPr>
                        <a:t>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52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a:t>
                      </a:r>
                      <a:r>
                        <a:rPr lang="sr-Cyrl-RS" sz="1400" baseline="0" dirty="0" smtClean="0">
                          <a:solidFill>
                            <a:srgbClr val="000000"/>
                          </a:solidFill>
                          <a:latin typeface="Arial" panose="020B0604020202020204" pitchFamily="34" charset="0"/>
                          <a:cs typeface="Arial" panose="020B0604020202020204" pitchFamily="34" charset="0"/>
                        </a:rPr>
                        <a:t> траке за спора возила</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3.00 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3935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 зауставне траке</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2.50 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62056">
                <a:tc vMerge="1">
                  <a:txBody>
                    <a:bodyPr/>
                    <a:lstStyle/>
                    <a:p>
                      <a:pPr algn="ctr"/>
                      <a:endParaRPr lang="en-US" b="1" dirty="0">
                        <a:solidFill>
                          <a:schemeClr val="tx2">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 ивичне траке</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0.50 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82182">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 ивичне траке између колов.и зауставне траке</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0.20 m </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3935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 разделне траке</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4.00 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3935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Ширина банкине</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1.50 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6752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Минимални полупречник хориз.кривине</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R=750 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39358">
                <a:tc v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Cyrl-RS" sz="1400" dirty="0" smtClean="0">
                          <a:solidFill>
                            <a:srgbClr val="000000"/>
                          </a:solidFill>
                          <a:latin typeface="Arial" panose="020B0604020202020204" pitchFamily="34" charset="0"/>
                          <a:cs typeface="Arial" panose="020B0604020202020204" pitchFamily="34" charset="0"/>
                        </a:rPr>
                        <a:t>Максимални уздужни нагиб</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4%</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1" y="2861517"/>
            <a:ext cx="4275305" cy="285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49271" y="326087"/>
            <a:ext cx="4606421" cy="457200"/>
          </a:xfrm>
          <a:prstGeom prst="rect">
            <a:avLst/>
          </a:prstGeom>
        </p:spPr>
        <p:txBody>
          <a:bodyPr vert="horz" wrap="none" lIns="91440" tIns="45720" rIns="91440" bIns="45720" rtlCol="0" anchor="b">
            <a:noAutofit/>
          </a:bodyPr>
          <a:lstStyle/>
          <a:p>
            <a:r>
              <a:rPr lang="sr-Cyrl-CS" sz="3200" b="1" dirty="0" smtClean="0">
                <a:solidFill>
                  <a:schemeClr val="tx2">
                    <a:lumMod val="50000"/>
                  </a:schemeClr>
                </a:solidFill>
                <a:latin typeface="Arial" panose="020B0604020202020204" pitchFamily="34" charset="0"/>
                <a:cs typeface="Arial" panose="020B0604020202020204" pitchFamily="34" charset="0"/>
              </a:rPr>
              <a:t>Пројектни елементи</a:t>
            </a:r>
            <a:endParaRPr lang="en-US" sz="3200" b="1" dirty="0" smtClean="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22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6426"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1391008" y="770693"/>
            <a:ext cx="11648080" cy="772501"/>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RS" altLang="en-US" sz="2400" b="1" dirty="0" smtClean="0">
                <a:solidFill>
                  <a:srgbClr val="000000"/>
                </a:solidFill>
                <a:latin typeface="Arial" panose="020B0604020202020204" pitchFamily="34" charset="0"/>
                <a:cs typeface="Arial" panose="020B0604020202020204" pitchFamily="34" charset="0"/>
              </a:rPr>
              <a:t>ФУНКЦИОНАЛНО – ПРОСТОРНО РЕШЕЊЕ ДЕНИВЕЛИСАНИХ РАСКРСНИЦА НА УСВОЈЕНОЈ ВАРИЈАНТИ 2</a:t>
            </a:r>
            <a:endParaRPr lang="sr-Cyrl-CS" altLang="en-US" sz="2400" b="1" dirty="0" smtClean="0">
              <a:solidFill>
                <a:srgbClr val="000000"/>
              </a:solidFill>
              <a:latin typeface="Arial" panose="020B0604020202020204" pitchFamily="34" charset="0"/>
              <a:cs typeface="Arial" panose="020B0604020202020204" pitchFamily="34" charset="0"/>
            </a:endParaRPr>
          </a:p>
          <a:p>
            <a:pPr marL="45720" indent="0" algn="just">
              <a:buNone/>
            </a:pPr>
            <a:endParaRPr lang="sr-Cyrl-CS" altLang="en-US" sz="2400" b="1" dirty="0" smtClean="0">
              <a:latin typeface="Arial" panose="020B0604020202020204" pitchFamily="34" charset="0"/>
              <a:cs typeface="Arial" panose="020B0604020202020204" pitchFamily="34" charset="0"/>
            </a:endParaRPr>
          </a:p>
        </p:txBody>
      </p:sp>
      <p:sp>
        <p:nvSpPr>
          <p:cNvPr id="21" name="Rectangle 4"/>
          <p:cNvSpPr>
            <a:spLocks noChangeArrowheads="1"/>
          </p:cNvSpPr>
          <p:nvPr/>
        </p:nvSpPr>
        <p:spPr bwMode="auto">
          <a:xfrm>
            <a:off x="3150351" y="1914543"/>
            <a:ext cx="8129391" cy="3924487"/>
          </a:xfrm>
          <a:prstGeom prst="rect">
            <a:avLst/>
          </a:prstGeom>
          <a:noFill/>
          <a:ln>
            <a:noFill/>
          </a:ln>
          <a:effectLst/>
          <a:extLst>
            <a:ext uri="{909E8E84-426E-40DD-AFC4-6F175D3DCCD1}">
              <a14:hiddenFill xmlns:a14="http://schemas.microsoft.com/office/drawing/2010/main">
                <a:solidFill>
                  <a:srgbClr val="03020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Font typeface="Wingdings" panose="05000000000000000000" pitchFamily="2" charset="2"/>
              <a:buChar char="§"/>
            </a:pPr>
            <a:r>
              <a:rPr lang="sr-Cyrl-CS" altLang="en-US" sz="1600" dirty="0">
                <a:solidFill>
                  <a:srgbClr val="000000"/>
                </a:solidFill>
              </a:rPr>
              <a:t>На почетној </a:t>
            </a:r>
            <a:r>
              <a:rPr lang="sr-Cyrl-CS" altLang="en-US" sz="1600" dirty="0" smtClean="0">
                <a:solidFill>
                  <a:srgbClr val="000000"/>
                </a:solidFill>
              </a:rPr>
              <a:t>стационаж</a:t>
            </a:r>
            <a:r>
              <a:rPr lang="sr-Cyrl-RS" altLang="en-US" sz="1600" dirty="0">
                <a:solidFill>
                  <a:srgbClr val="000000"/>
                </a:solidFill>
              </a:rPr>
              <a:t>и</a:t>
            </a:r>
            <a:r>
              <a:rPr lang="sr-Cyrl-CS" altLang="en-US" sz="1600" dirty="0" smtClean="0">
                <a:solidFill>
                  <a:srgbClr val="000000"/>
                </a:solidFill>
              </a:rPr>
              <a:t> </a:t>
            </a:r>
            <a:r>
              <a:rPr lang="sr-Cyrl-CS" altLang="en-US" sz="1600" dirty="0">
                <a:solidFill>
                  <a:srgbClr val="000000"/>
                </a:solidFill>
              </a:rPr>
              <a:t>аутопута </a:t>
            </a:r>
            <a:r>
              <a:rPr lang="sr-Cyrl-CS" altLang="en-US" sz="1600" dirty="0" smtClean="0">
                <a:solidFill>
                  <a:srgbClr val="000000"/>
                </a:solidFill>
              </a:rPr>
              <a:t>0+000.00 </a:t>
            </a:r>
            <a:r>
              <a:rPr lang="sr-Cyrl-CS" altLang="en-US" sz="1600" dirty="0">
                <a:solidFill>
                  <a:srgbClr val="000000"/>
                </a:solidFill>
              </a:rPr>
              <a:t>налази се </a:t>
            </a:r>
            <a:r>
              <a:rPr lang="sr-Cyrl-CS" altLang="en-US" sz="1600" dirty="0" smtClean="0">
                <a:solidFill>
                  <a:srgbClr val="000000"/>
                </a:solidFill>
              </a:rPr>
              <a:t>денивелисана </a:t>
            </a:r>
            <a:r>
              <a:rPr lang="sr-Cyrl-CS" altLang="en-US" sz="1600" dirty="0">
                <a:solidFill>
                  <a:srgbClr val="000000"/>
                </a:solidFill>
              </a:rPr>
              <a:t>раскрсница „Гламочани“, типа „троугао“ на месту укрштаја аутопута Бања Лука - Нови Град са будућим аутопутем Градишка – Бања Лука – Мркоњић Град. </a:t>
            </a:r>
          </a:p>
          <a:p>
            <a:pPr algn="just" eaLnBrk="1" hangingPunct="1">
              <a:spcBef>
                <a:spcPct val="20000"/>
              </a:spcBef>
              <a:buClr>
                <a:schemeClr val="tx2"/>
              </a:buClr>
              <a:buFont typeface="Wingdings" panose="05000000000000000000" pitchFamily="2" charset="2"/>
              <a:buChar char="§"/>
            </a:pPr>
            <a:endParaRPr lang="en-US" altLang="en-US" sz="1600" dirty="0">
              <a:solidFill>
                <a:srgbClr val="000000"/>
              </a:solidFill>
            </a:endParaRPr>
          </a:p>
          <a:p>
            <a:pPr algn="just" eaLnBrk="1" hangingPunct="1">
              <a:lnSpc>
                <a:spcPct val="80000"/>
              </a:lnSpc>
              <a:spcBef>
                <a:spcPct val="20000"/>
              </a:spcBef>
              <a:buClr>
                <a:schemeClr val="tx2"/>
              </a:buClr>
              <a:buFont typeface="Wingdings" panose="05000000000000000000" pitchFamily="2" charset="2"/>
              <a:buChar char="§"/>
            </a:pPr>
            <a:r>
              <a:rPr lang="sr-Cyrl-RS" altLang="en-US" sz="1600" dirty="0">
                <a:solidFill>
                  <a:srgbClr val="000000"/>
                </a:solidFill>
              </a:rPr>
              <a:t>На </a:t>
            </a:r>
            <a:r>
              <a:rPr lang="en-GB" altLang="en-US" sz="1600" dirty="0">
                <a:solidFill>
                  <a:srgbClr val="000000"/>
                </a:solidFill>
              </a:rPr>
              <a:t>km</a:t>
            </a:r>
            <a:r>
              <a:rPr lang="sr-Cyrl-CS" altLang="en-US" sz="1600" dirty="0">
                <a:solidFill>
                  <a:srgbClr val="000000"/>
                </a:solidFill>
              </a:rPr>
              <a:t> </a:t>
            </a:r>
            <a:r>
              <a:rPr lang="sr-Cyrl-CS" altLang="en-US" sz="1600" dirty="0" smtClean="0">
                <a:solidFill>
                  <a:srgbClr val="000000"/>
                </a:solidFill>
              </a:rPr>
              <a:t>29+850.00 </a:t>
            </a:r>
            <a:r>
              <a:rPr lang="sr-Cyrl-CS" altLang="en-US" sz="1600" dirty="0">
                <a:solidFill>
                  <a:srgbClr val="000000"/>
                </a:solidFill>
              </a:rPr>
              <a:t>се налази денивелисана раскрсница </a:t>
            </a:r>
            <a:r>
              <a:rPr lang="sr-Cyrl-RS" altLang="en-US" sz="1600" dirty="0">
                <a:solidFill>
                  <a:srgbClr val="000000"/>
                </a:solidFill>
              </a:rPr>
              <a:t>„</a:t>
            </a:r>
            <a:r>
              <a:rPr lang="sr-Cyrl-CS" altLang="en-US" sz="1600" dirty="0">
                <a:solidFill>
                  <a:srgbClr val="000000"/>
                </a:solidFill>
              </a:rPr>
              <a:t>Омарска</a:t>
            </a:r>
            <a:r>
              <a:rPr lang="en-GB" altLang="en-US" sz="1600" dirty="0">
                <a:solidFill>
                  <a:srgbClr val="000000"/>
                </a:solidFill>
              </a:rPr>
              <a:t>”</a:t>
            </a:r>
            <a:r>
              <a:rPr lang="sr-Cyrl-CS" altLang="en-US" sz="1600" dirty="0">
                <a:solidFill>
                  <a:srgbClr val="000000"/>
                </a:solidFill>
              </a:rPr>
              <a:t> </a:t>
            </a:r>
            <a:r>
              <a:rPr lang="sr-Cyrl-CS" altLang="en-US" sz="1600" dirty="0" smtClean="0">
                <a:solidFill>
                  <a:srgbClr val="000000"/>
                </a:solidFill>
              </a:rPr>
              <a:t>8.5</a:t>
            </a:r>
            <a:r>
              <a:rPr lang="en-GB" altLang="en-US" sz="1600" dirty="0">
                <a:solidFill>
                  <a:srgbClr val="000000"/>
                </a:solidFill>
              </a:rPr>
              <a:t>km </a:t>
            </a:r>
            <a:r>
              <a:rPr lang="sr-Cyrl-RS" altLang="en-US" sz="1600" dirty="0">
                <a:solidFill>
                  <a:srgbClr val="000000"/>
                </a:solidFill>
              </a:rPr>
              <a:t>северозападно од Омарске на месту укрштаја аутопута и магистралног пута М-4.</a:t>
            </a:r>
            <a:r>
              <a:rPr lang="sr-Cyrl-CS" altLang="en-US" sz="1600" dirty="0">
                <a:solidFill>
                  <a:srgbClr val="000000"/>
                </a:solidFill>
              </a:rPr>
              <a:t> Раскрсница је типа „труба“.</a:t>
            </a:r>
          </a:p>
          <a:p>
            <a:pPr algn="just" eaLnBrk="1" hangingPunct="1">
              <a:lnSpc>
                <a:spcPct val="80000"/>
              </a:lnSpc>
              <a:spcBef>
                <a:spcPct val="20000"/>
              </a:spcBef>
              <a:buClr>
                <a:schemeClr val="tx2"/>
              </a:buClr>
              <a:buFont typeface="Wingdings" panose="05000000000000000000" pitchFamily="2" charset="2"/>
              <a:buChar char="§"/>
            </a:pPr>
            <a:endParaRPr lang="en-GB" altLang="en-US" sz="1600" dirty="0">
              <a:solidFill>
                <a:srgbClr val="000000"/>
              </a:solidFill>
            </a:endParaRPr>
          </a:p>
          <a:p>
            <a:pPr algn="just" eaLnBrk="1" hangingPunct="1">
              <a:lnSpc>
                <a:spcPct val="80000"/>
              </a:lnSpc>
              <a:spcBef>
                <a:spcPct val="20000"/>
              </a:spcBef>
              <a:buClr>
                <a:schemeClr val="tx2"/>
              </a:buClr>
              <a:buFont typeface="Wingdings" panose="05000000000000000000" pitchFamily="2" charset="2"/>
              <a:buChar char="§"/>
            </a:pPr>
            <a:r>
              <a:rPr lang="sr-Cyrl-RS" altLang="en-US" sz="1600" dirty="0">
                <a:solidFill>
                  <a:srgbClr val="000000"/>
                </a:solidFill>
              </a:rPr>
              <a:t>На </a:t>
            </a:r>
            <a:r>
              <a:rPr lang="en-GB" altLang="en-US" sz="1600" dirty="0">
                <a:solidFill>
                  <a:srgbClr val="000000"/>
                </a:solidFill>
              </a:rPr>
              <a:t>km</a:t>
            </a:r>
            <a:r>
              <a:rPr lang="sr-Cyrl-CS" altLang="en-US" sz="1600" dirty="0">
                <a:solidFill>
                  <a:srgbClr val="000000"/>
                </a:solidFill>
              </a:rPr>
              <a:t> </a:t>
            </a:r>
            <a:r>
              <a:rPr lang="sr-Cyrl-CS" altLang="en-US" sz="1600" dirty="0" smtClean="0">
                <a:solidFill>
                  <a:srgbClr val="000000"/>
                </a:solidFill>
              </a:rPr>
              <a:t>42+200.00 </a:t>
            </a:r>
            <a:r>
              <a:rPr lang="sr-Cyrl-CS" altLang="en-US" sz="1600" dirty="0">
                <a:solidFill>
                  <a:srgbClr val="000000"/>
                </a:solidFill>
              </a:rPr>
              <a:t>се налази денивелисана раскрсница </a:t>
            </a:r>
            <a:r>
              <a:rPr lang="sr-Cyrl-RS" altLang="en-US" sz="1600" dirty="0">
                <a:solidFill>
                  <a:srgbClr val="000000"/>
                </a:solidFill>
              </a:rPr>
              <a:t>„</a:t>
            </a:r>
            <a:r>
              <a:rPr lang="sr-Cyrl-CS" altLang="en-US" sz="1600" dirty="0">
                <a:solidFill>
                  <a:srgbClr val="000000"/>
                </a:solidFill>
              </a:rPr>
              <a:t>Приједор</a:t>
            </a:r>
            <a:r>
              <a:rPr lang="en-GB" altLang="en-US" sz="1600" dirty="0">
                <a:solidFill>
                  <a:srgbClr val="000000"/>
                </a:solidFill>
              </a:rPr>
              <a:t>”</a:t>
            </a:r>
            <a:r>
              <a:rPr lang="sr-Cyrl-CS" altLang="en-US" sz="1600" dirty="0">
                <a:solidFill>
                  <a:srgbClr val="000000"/>
                </a:solidFill>
              </a:rPr>
              <a:t> 4</a:t>
            </a:r>
            <a:r>
              <a:rPr lang="en-GB" altLang="en-US" sz="1600" dirty="0">
                <a:solidFill>
                  <a:srgbClr val="000000"/>
                </a:solidFill>
              </a:rPr>
              <a:t>km </a:t>
            </a:r>
            <a:r>
              <a:rPr lang="sr-Cyrl-RS" altLang="en-US" sz="1600" dirty="0">
                <a:solidFill>
                  <a:srgbClr val="000000"/>
                </a:solidFill>
              </a:rPr>
              <a:t>североисточно од града Приједор, на месту укрштаја аутопута и обилазнице око Приједора.</a:t>
            </a:r>
            <a:r>
              <a:rPr lang="sr-Cyrl-CS" altLang="en-US" sz="1600" dirty="0">
                <a:solidFill>
                  <a:srgbClr val="000000"/>
                </a:solidFill>
              </a:rPr>
              <a:t> Раскрсница је типа „труба“.</a:t>
            </a:r>
          </a:p>
          <a:p>
            <a:pPr algn="just" eaLnBrk="1" hangingPunct="1">
              <a:lnSpc>
                <a:spcPct val="80000"/>
              </a:lnSpc>
              <a:spcBef>
                <a:spcPct val="20000"/>
              </a:spcBef>
              <a:buClr>
                <a:schemeClr val="tx2"/>
              </a:buClr>
              <a:buFont typeface="Wingdings" panose="05000000000000000000" pitchFamily="2" charset="2"/>
              <a:buChar char="§"/>
            </a:pPr>
            <a:endParaRPr lang="sr-Cyrl-CS" altLang="en-US" sz="1600" dirty="0">
              <a:solidFill>
                <a:srgbClr val="000000"/>
              </a:solidFill>
            </a:endParaRPr>
          </a:p>
          <a:p>
            <a:pPr algn="just" eaLnBrk="1" hangingPunct="1">
              <a:lnSpc>
                <a:spcPct val="80000"/>
              </a:lnSpc>
              <a:spcBef>
                <a:spcPct val="20000"/>
              </a:spcBef>
              <a:buClr>
                <a:schemeClr val="tx2"/>
              </a:buClr>
              <a:buFont typeface="Wingdings" panose="05000000000000000000" pitchFamily="2" charset="2"/>
              <a:buChar char="§"/>
            </a:pPr>
            <a:r>
              <a:rPr lang="sr-Cyrl-RS" altLang="en-US" sz="1600" dirty="0">
                <a:solidFill>
                  <a:srgbClr val="000000"/>
                </a:solidFill>
              </a:rPr>
              <a:t>На </a:t>
            </a:r>
            <a:r>
              <a:rPr lang="en-GB" altLang="en-US" sz="1600" dirty="0">
                <a:solidFill>
                  <a:srgbClr val="000000"/>
                </a:solidFill>
              </a:rPr>
              <a:t>km</a:t>
            </a:r>
            <a:r>
              <a:rPr lang="sr-Cyrl-CS" altLang="en-US" sz="1600" dirty="0">
                <a:solidFill>
                  <a:srgbClr val="000000"/>
                </a:solidFill>
              </a:rPr>
              <a:t> </a:t>
            </a:r>
            <a:r>
              <a:rPr lang="sr-Cyrl-CS" altLang="en-US" sz="1600" dirty="0" smtClean="0">
                <a:solidFill>
                  <a:srgbClr val="000000"/>
                </a:solidFill>
              </a:rPr>
              <a:t>65+150.00 </a:t>
            </a:r>
            <a:r>
              <a:rPr lang="sr-Cyrl-CS" altLang="en-US" sz="1600" dirty="0">
                <a:solidFill>
                  <a:srgbClr val="000000"/>
                </a:solidFill>
              </a:rPr>
              <a:t>налази се денивелисана раскрсница </a:t>
            </a:r>
            <a:r>
              <a:rPr lang="sr-Cyrl-RS" altLang="en-US" sz="1600" dirty="0">
                <a:solidFill>
                  <a:srgbClr val="000000"/>
                </a:solidFill>
              </a:rPr>
              <a:t>„</a:t>
            </a:r>
            <a:r>
              <a:rPr lang="sr-Cyrl-CS" altLang="en-US" sz="1600" dirty="0">
                <a:solidFill>
                  <a:srgbClr val="000000"/>
                </a:solidFill>
              </a:rPr>
              <a:t>Нови Град</a:t>
            </a:r>
            <a:r>
              <a:rPr lang="en-GB" altLang="en-US" sz="1600" dirty="0">
                <a:solidFill>
                  <a:srgbClr val="000000"/>
                </a:solidFill>
              </a:rPr>
              <a:t>”</a:t>
            </a:r>
            <a:r>
              <a:rPr lang="sr-Cyrl-CS" altLang="en-US" sz="1600" dirty="0">
                <a:solidFill>
                  <a:srgbClr val="000000"/>
                </a:solidFill>
              </a:rPr>
              <a:t> 9 </a:t>
            </a:r>
            <a:r>
              <a:rPr lang="en-GB" altLang="en-US" sz="1600" dirty="0">
                <a:solidFill>
                  <a:srgbClr val="000000"/>
                </a:solidFill>
              </a:rPr>
              <a:t>km </a:t>
            </a:r>
            <a:r>
              <a:rPr lang="sr-Cyrl-RS" altLang="en-US" sz="1600" dirty="0">
                <a:solidFill>
                  <a:srgbClr val="000000"/>
                </a:solidFill>
              </a:rPr>
              <a:t>источно од </a:t>
            </a:r>
            <a:r>
              <a:rPr lang="sr-Cyrl-CS" altLang="en-US" sz="1600" dirty="0">
                <a:solidFill>
                  <a:srgbClr val="000000"/>
                </a:solidFill>
              </a:rPr>
              <a:t>Новог Града у зони где се аутопут приближава магистралном путу М-4 и где је могуће остварити њихову везу. Раскрсница је типа „полу детелине“.</a:t>
            </a:r>
          </a:p>
          <a:p>
            <a:pPr algn="just" eaLnBrk="1" hangingPunct="1">
              <a:lnSpc>
                <a:spcPct val="80000"/>
              </a:lnSpc>
              <a:spcBef>
                <a:spcPct val="20000"/>
              </a:spcBef>
              <a:buClr>
                <a:schemeClr val="tx2"/>
              </a:buClr>
              <a:buFont typeface="Wingdings" panose="05000000000000000000" pitchFamily="2" charset="2"/>
              <a:buChar char="§"/>
            </a:pPr>
            <a:endParaRPr lang="sr-Cyrl-CS" altLang="en-US" dirty="0"/>
          </a:p>
          <a:p>
            <a:pPr eaLnBrk="1" hangingPunct="1">
              <a:lnSpc>
                <a:spcPct val="80000"/>
              </a:lnSpc>
              <a:buClr>
                <a:schemeClr val="tx2"/>
              </a:buClr>
            </a:pPr>
            <a:endParaRPr lang="en-US" altLang="en-US" dirty="0"/>
          </a:p>
          <a:p>
            <a:pPr eaLnBrk="1" hangingPunct="1">
              <a:lnSpc>
                <a:spcPct val="80000"/>
              </a:lnSpc>
              <a:buClr>
                <a:schemeClr val="tx2"/>
              </a:buClr>
            </a:pPr>
            <a:endParaRPr lang="en-US" altLang="en-US" dirty="0"/>
          </a:p>
        </p:txBody>
      </p:sp>
    </p:spTree>
    <p:extLst>
      <p:ext uri="{BB962C8B-B14F-4D97-AF65-F5344CB8AC3E}">
        <p14:creationId xmlns:p14="http://schemas.microsoft.com/office/powerpoint/2010/main" val="24428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8847"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011806891"/>
              </p:ext>
            </p:extLst>
          </p:nvPr>
        </p:nvGraphicFramePr>
        <p:xfrm>
          <a:off x="2890411" y="1172322"/>
          <a:ext cx="8649271" cy="4273099"/>
        </p:xfrm>
        <a:graphic>
          <a:graphicData uri="http://schemas.openxmlformats.org/drawingml/2006/table">
            <a:tbl>
              <a:tblPr firstRow="1" bandRow="1">
                <a:tableStyleId>{8799B23B-EC83-4686-B30A-512413B5E67A}</a:tableStyleId>
              </a:tblPr>
              <a:tblGrid>
                <a:gridCol w="2506175"/>
                <a:gridCol w="1818460"/>
                <a:gridCol w="2162318"/>
                <a:gridCol w="2162318"/>
              </a:tblGrid>
              <a:tr h="688138">
                <a:tc>
                  <a:txBody>
                    <a:bodyPr/>
                    <a:lstStyle/>
                    <a:p>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Cyrl-RS" sz="1400" dirty="0" smtClean="0">
                          <a:solidFill>
                            <a:srgbClr val="0000CC"/>
                          </a:solidFill>
                          <a:latin typeface="Arial" panose="020B0604020202020204" pitchFamily="34" charset="0"/>
                          <a:cs typeface="Arial" panose="020B0604020202020204" pitchFamily="34" charset="0"/>
                        </a:rPr>
                        <a:t>ВАРИЈАНТА 1</a:t>
                      </a:r>
                      <a:endParaRPr lang="en-US" sz="1400"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Cyrl-RS" sz="1400" dirty="0" smtClean="0">
                          <a:solidFill>
                            <a:srgbClr val="0000CC"/>
                          </a:solidFill>
                          <a:latin typeface="Arial" panose="020B0604020202020204" pitchFamily="34" charset="0"/>
                          <a:cs typeface="Arial" panose="020B0604020202020204" pitchFamily="34" charset="0"/>
                        </a:rPr>
                        <a:t>ВАРИЈАНТА 2</a:t>
                      </a:r>
                      <a:endParaRPr lang="en-US" sz="1400" dirty="0" smtClean="0">
                        <a:solidFill>
                          <a:srgbClr val="0000CC"/>
                        </a:solidFill>
                        <a:latin typeface="Arial" panose="020B0604020202020204" pitchFamily="34" charset="0"/>
                        <a:cs typeface="Arial" panose="020B0604020202020204" pitchFamily="34" charset="0"/>
                      </a:endParaRPr>
                    </a:p>
                    <a:p>
                      <a:pPr algn="ctr"/>
                      <a:endParaRPr lang="en-US" sz="1400" dirty="0">
                        <a:solidFill>
                          <a:srgbClr val="0000CC"/>
                        </a:solidFill>
                        <a:latin typeface="Arial" panose="020B0604020202020204" pitchFamily="34" charset="0"/>
                        <a:cs typeface="Arial" panose="020B0604020202020204" pitchFamily="34" charset="0"/>
                      </a:endParaRPr>
                    </a:p>
                  </a:txBody>
                  <a:tcPr marT="21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Cyrl-RS" sz="1400" dirty="0" smtClean="0">
                          <a:solidFill>
                            <a:srgbClr val="0000CC"/>
                          </a:solidFill>
                          <a:latin typeface="Arial" panose="020B0604020202020204" pitchFamily="34" charset="0"/>
                          <a:cs typeface="Arial" panose="020B0604020202020204" pitchFamily="34" charset="0"/>
                        </a:rPr>
                        <a:t>ВАРИЈАНТА 3</a:t>
                      </a:r>
                      <a:endParaRPr lang="en-US" sz="1400" dirty="0" smtClean="0">
                        <a:solidFill>
                          <a:srgbClr val="0000CC"/>
                        </a:solidFill>
                        <a:latin typeface="Arial" panose="020B0604020202020204" pitchFamily="34" charset="0"/>
                        <a:cs typeface="Arial" panose="020B0604020202020204" pitchFamily="34" charset="0"/>
                      </a:endParaRPr>
                    </a:p>
                    <a:p>
                      <a:pPr algn="ctr"/>
                      <a:endParaRPr lang="en-US" sz="1400" dirty="0">
                        <a:solidFill>
                          <a:srgbClr val="0000CC"/>
                        </a:solidFill>
                        <a:latin typeface="Arial" panose="020B0604020202020204" pitchFamily="34" charset="0"/>
                        <a:cs typeface="Arial" panose="020B0604020202020204" pitchFamily="34" charset="0"/>
                      </a:endParaRPr>
                    </a:p>
                  </a:txBody>
                  <a:tcPr marT="25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526">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Дужина</a:t>
                      </a:r>
                      <a:r>
                        <a:rPr lang="sr-Latn-CS" sz="1400" b="1" baseline="0" dirty="0" smtClean="0">
                          <a:solidFill>
                            <a:srgbClr val="000000"/>
                          </a:solidFill>
                          <a:latin typeface="Arial" panose="020B0604020202020204" pitchFamily="34" charset="0"/>
                          <a:cs typeface="Arial" panose="020B0604020202020204" pitchFamily="34" charset="0"/>
                        </a:rPr>
                        <a:t> (km)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78.6</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74.3</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83.8</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195">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Број мостова</a:t>
                      </a:r>
                      <a:r>
                        <a:rPr lang="en-US" sz="1400" b="1" dirty="0" smtClean="0">
                          <a:solidFill>
                            <a:srgbClr val="000000"/>
                          </a:solidFill>
                          <a:latin typeface="Arial" panose="020B0604020202020204" pitchFamily="34" charset="0"/>
                          <a:cs typeface="Arial" panose="020B0604020202020204" pitchFamily="34" charset="0"/>
                        </a:rPr>
                        <a:t> </a:t>
                      </a:r>
                      <a:r>
                        <a:rPr lang="sr-Latn-CS" sz="1400" b="1" dirty="0" smtClean="0">
                          <a:solidFill>
                            <a:srgbClr val="000000"/>
                          </a:solidFill>
                          <a:latin typeface="Arial" panose="020B0604020202020204" pitchFamily="34" charset="0"/>
                          <a:cs typeface="Arial" panose="020B0604020202020204" pitchFamily="34" charset="0"/>
                        </a:rPr>
                        <a:t>(</a:t>
                      </a:r>
                      <a:r>
                        <a:rPr lang="sr-Cyrl-CS" sz="1400" b="1" dirty="0" smtClean="0">
                          <a:solidFill>
                            <a:srgbClr val="000000"/>
                          </a:solidFill>
                          <a:latin typeface="Arial" panose="020B0604020202020204" pitchFamily="34" charset="0"/>
                          <a:cs typeface="Arial" panose="020B0604020202020204" pitchFamily="34" charset="0"/>
                        </a:rPr>
                        <a:t>дужина</a:t>
                      </a:r>
                      <a:r>
                        <a:rPr lang="sr-Cyrl-CS" sz="1400" b="1" baseline="0" dirty="0" smtClean="0">
                          <a:solidFill>
                            <a:srgbClr val="000000"/>
                          </a:solidFill>
                          <a:latin typeface="Arial" panose="020B0604020202020204" pitchFamily="34" charset="0"/>
                          <a:cs typeface="Arial" panose="020B0604020202020204" pitchFamily="34" charset="0"/>
                        </a:rPr>
                        <a:t> мостова)</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000000"/>
                          </a:solidFill>
                          <a:latin typeface="Arial" panose="020B0604020202020204" pitchFamily="34" charset="0"/>
                          <a:cs typeface="Arial" panose="020B0604020202020204" pitchFamily="34" charset="0"/>
                        </a:rPr>
                        <a:t>78</a:t>
                      </a:r>
                      <a:r>
                        <a:rPr lang="sr-Cyrl-RS" sz="1400" b="1" dirty="0" smtClean="0">
                          <a:solidFill>
                            <a:srgbClr val="000000"/>
                          </a:solidFill>
                          <a:latin typeface="Arial" panose="020B0604020202020204" pitchFamily="34" charset="0"/>
                          <a:cs typeface="Arial" panose="020B0604020202020204" pitchFamily="34" charset="0"/>
                        </a:rPr>
                        <a:t> </a:t>
                      </a:r>
                      <a:r>
                        <a:rPr lang="sr-Latn-CS" sz="1400" b="1" dirty="0" smtClean="0">
                          <a:solidFill>
                            <a:srgbClr val="000000"/>
                          </a:solidFill>
                          <a:latin typeface="Arial" panose="020B0604020202020204" pitchFamily="34" charset="0"/>
                          <a:cs typeface="Arial" panose="020B0604020202020204" pitchFamily="34" charset="0"/>
                        </a:rPr>
                        <a:t>(</a:t>
                      </a:r>
                      <a:r>
                        <a:rPr lang="en-US" sz="1400" b="1" dirty="0" smtClean="0">
                          <a:solidFill>
                            <a:srgbClr val="000000"/>
                          </a:solidFill>
                          <a:latin typeface="Arial" panose="020B0604020202020204" pitchFamily="34" charset="0"/>
                          <a:cs typeface="Arial" panose="020B0604020202020204" pitchFamily="34" charset="0"/>
                        </a:rPr>
                        <a:t>L=10.7</a:t>
                      </a:r>
                      <a:r>
                        <a:rPr lang="sr-Latn-CS" sz="1400" b="1" dirty="0" smtClean="0">
                          <a:solidFill>
                            <a:srgbClr val="000000"/>
                          </a:solidFill>
                          <a:latin typeface="Arial" panose="020B0604020202020204" pitchFamily="34" charset="0"/>
                          <a:cs typeface="Arial" panose="020B0604020202020204" pitchFamily="34" charset="0"/>
                        </a:rPr>
                        <a:t>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CS" sz="1400" b="1" dirty="0" smtClean="0">
                          <a:solidFill>
                            <a:srgbClr val="000000"/>
                          </a:solidFill>
                          <a:latin typeface="Arial" panose="020B0604020202020204" pitchFamily="34" charset="0"/>
                          <a:cs typeface="Arial" panose="020B0604020202020204" pitchFamily="34" charset="0"/>
                        </a:rPr>
                        <a:t>81(</a:t>
                      </a:r>
                      <a:r>
                        <a:rPr lang="en-US" sz="1400" b="1" dirty="0" smtClean="0">
                          <a:solidFill>
                            <a:srgbClr val="000000"/>
                          </a:solidFill>
                          <a:latin typeface="Arial" panose="020B0604020202020204" pitchFamily="34" charset="0"/>
                          <a:cs typeface="Arial" panose="020B0604020202020204" pitchFamily="34" charset="0"/>
                        </a:rPr>
                        <a:t>9.6</a:t>
                      </a:r>
                      <a:r>
                        <a:rPr lang="sr-Latn-CS" sz="1400" b="1" dirty="0" smtClean="0">
                          <a:solidFill>
                            <a:srgbClr val="000000"/>
                          </a:solidFill>
                          <a:latin typeface="Arial" panose="020B0604020202020204" pitchFamily="34" charset="0"/>
                          <a:cs typeface="Arial" panose="020B0604020202020204" pitchFamily="34" charset="0"/>
                        </a:rPr>
                        <a:t>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CS" sz="1400" b="1" dirty="0" smtClean="0">
                          <a:solidFill>
                            <a:srgbClr val="000000"/>
                          </a:solidFill>
                          <a:latin typeface="Arial" panose="020B0604020202020204" pitchFamily="34" charset="0"/>
                          <a:cs typeface="Arial" panose="020B0604020202020204" pitchFamily="34" charset="0"/>
                        </a:rPr>
                        <a:t>51(</a:t>
                      </a:r>
                      <a:r>
                        <a:rPr lang="en-US" sz="1400" b="1" dirty="0" smtClean="0">
                          <a:solidFill>
                            <a:srgbClr val="000000"/>
                          </a:solidFill>
                          <a:latin typeface="Arial" panose="020B0604020202020204" pitchFamily="34" charset="0"/>
                          <a:cs typeface="Arial" panose="020B0604020202020204" pitchFamily="34" charset="0"/>
                        </a:rPr>
                        <a:t>12.2</a:t>
                      </a:r>
                      <a:r>
                        <a:rPr lang="sr-Latn-CS" sz="1400" b="1" dirty="0" smtClean="0">
                          <a:solidFill>
                            <a:srgbClr val="000000"/>
                          </a:solidFill>
                          <a:latin typeface="Arial" panose="020B0604020202020204" pitchFamily="34" charset="0"/>
                          <a:cs typeface="Arial" panose="020B0604020202020204" pitchFamily="34" charset="0"/>
                        </a:rPr>
                        <a:t>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195">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Број тунела (дужина</a:t>
                      </a:r>
                      <a:r>
                        <a:rPr lang="sr-Cyrl-RS" sz="1400" b="1" baseline="0" dirty="0" smtClean="0">
                          <a:solidFill>
                            <a:srgbClr val="000000"/>
                          </a:solidFill>
                          <a:latin typeface="Arial" panose="020B0604020202020204" pitchFamily="34" charset="0"/>
                          <a:cs typeface="Arial" panose="020B0604020202020204" pitchFamily="34" charset="0"/>
                        </a:rPr>
                        <a:t> тунела)</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CS" sz="1400" b="1" dirty="0" smtClean="0">
                          <a:solidFill>
                            <a:srgbClr val="000000"/>
                          </a:solidFill>
                          <a:latin typeface="Arial" panose="020B0604020202020204" pitchFamily="34" charset="0"/>
                          <a:cs typeface="Arial" panose="020B0604020202020204" pitchFamily="34" charset="0"/>
                        </a:rPr>
                        <a:t>16(</a:t>
                      </a:r>
                      <a:r>
                        <a:rPr lang="en-US" sz="1400" b="1" dirty="0" smtClean="0">
                          <a:solidFill>
                            <a:srgbClr val="000000"/>
                          </a:solidFill>
                          <a:latin typeface="Arial" panose="020B0604020202020204" pitchFamily="34" charset="0"/>
                          <a:cs typeface="Arial" panose="020B0604020202020204" pitchFamily="34" charset="0"/>
                        </a:rPr>
                        <a:t>9.9</a:t>
                      </a:r>
                      <a:r>
                        <a:rPr lang="sr-Latn-CS" sz="1400" b="1" dirty="0" smtClean="0">
                          <a:solidFill>
                            <a:srgbClr val="000000"/>
                          </a:solidFill>
                          <a:latin typeface="Arial" panose="020B0604020202020204" pitchFamily="34" charset="0"/>
                          <a:cs typeface="Arial" panose="020B0604020202020204" pitchFamily="34" charset="0"/>
                        </a:rPr>
                        <a:t>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CS" sz="1400" b="1" dirty="0" smtClean="0">
                          <a:solidFill>
                            <a:srgbClr val="000000"/>
                          </a:solidFill>
                          <a:latin typeface="Arial" panose="020B0604020202020204" pitchFamily="34" charset="0"/>
                          <a:cs typeface="Arial" panose="020B0604020202020204" pitchFamily="34" charset="0"/>
                        </a:rPr>
                        <a:t>15(</a:t>
                      </a:r>
                      <a:r>
                        <a:rPr lang="en-US" sz="1400" b="1" dirty="0" smtClean="0">
                          <a:solidFill>
                            <a:srgbClr val="000000"/>
                          </a:solidFill>
                          <a:latin typeface="Arial" panose="020B0604020202020204" pitchFamily="34" charset="0"/>
                          <a:cs typeface="Arial" panose="020B0604020202020204" pitchFamily="34" charset="0"/>
                        </a:rPr>
                        <a:t>5.8</a:t>
                      </a:r>
                      <a:r>
                        <a:rPr lang="sr-Latn-CS" sz="1400" b="1" dirty="0" smtClean="0">
                          <a:solidFill>
                            <a:srgbClr val="000000"/>
                          </a:solidFill>
                          <a:latin typeface="Arial" panose="020B0604020202020204" pitchFamily="34" charset="0"/>
                          <a:cs typeface="Arial" panose="020B0604020202020204" pitchFamily="34" charset="0"/>
                        </a:rPr>
                        <a:t>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CS" sz="1400" b="1" dirty="0" smtClean="0">
                          <a:solidFill>
                            <a:srgbClr val="000000"/>
                          </a:solidFill>
                          <a:latin typeface="Arial" panose="020B0604020202020204" pitchFamily="34" charset="0"/>
                          <a:cs typeface="Arial" panose="020B0604020202020204" pitchFamily="34" charset="0"/>
                        </a:rPr>
                        <a:t>17(</a:t>
                      </a:r>
                      <a:r>
                        <a:rPr lang="en-US" sz="1400" b="1" dirty="0" smtClean="0">
                          <a:solidFill>
                            <a:srgbClr val="000000"/>
                          </a:solidFill>
                          <a:latin typeface="Arial" panose="020B0604020202020204" pitchFamily="34" charset="0"/>
                          <a:cs typeface="Arial" panose="020B0604020202020204" pitchFamily="34" charset="0"/>
                        </a:rPr>
                        <a:t>11.7</a:t>
                      </a:r>
                      <a:r>
                        <a:rPr lang="sr-Latn-CS" sz="1400" b="1" smtClean="0">
                          <a:solidFill>
                            <a:srgbClr val="000000"/>
                          </a:solidFill>
                          <a:latin typeface="Arial" panose="020B0604020202020204" pitchFamily="34" charset="0"/>
                          <a:cs typeface="Arial" panose="020B0604020202020204" pitchFamily="34" charset="0"/>
                        </a:rPr>
                        <a:t>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195">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Проценат трасе на конструкцији</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13.6%</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000000"/>
                          </a:solidFill>
                          <a:latin typeface="Arial" panose="020B0604020202020204" pitchFamily="34" charset="0"/>
                          <a:cs typeface="Arial" panose="020B0604020202020204" pitchFamily="34" charset="0"/>
                        </a:rPr>
                        <a:t>13</a:t>
                      </a:r>
                      <a:r>
                        <a:rPr lang="sr-Latn-RS" sz="1400" b="1" dirty="0" smtClean="0">
                          <a:solidFill>
                            <a:srgbClr val="000000"/>
                          </a:solidFill>
                          <a:latin typeface="Arial" panose="020B0604020202020204" pitchFamily="34" charset="0"/>
                          <a:cs typeface="Arial" panose="020B0604020202020204" pitchFamily="34" charset="0"/>
                        </a:rPr>
                        <a:t>%</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a:t>
                      </a:r>
                      <a:r>
                        <a:rPr lang="en-US" sz="1400" b="1" dirty="0" smtClean="0">
                          <a:solidFill>
                            <a:srgbClr val="000000"/>
                          </a:solidFill>
                          <a:latin typeface="Arial" panose="020B0604020202020204" pitchFamily="34" charset="0"/>
                          <a:cs typeface="Arial" panose="020B0604020202020204" pitchFamily="34" charset="0"/>
                        </a:rPr>
                        <a:t>4.56</a:t>
                      </a:r>
                      <a:r>
                        <a:rPr lang="sr-Latn-RS" sz="1400" b="1" dirty="0" smtClean="0">
                          <a:solidFill>
                            <a:srgbClr val="000000"/>
                          </a:solidFill>
                          <a:latin typeface="Arial" panose="020B0604020202020204" pitchFamily="34" charset="0"/>
                          <a:cs typeface="Arial" panose="020B0604020202020204" pitchFamily="34" charset="0"/>
                        </a:rPr>
                        <a:t>%</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2267">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Проценат трасе у тунелу</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12.6%</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7.8%</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a:t>
                      </a:r>
                      <a:r>
                        <a:rPr lang="en-US" sz="1400" b="1" smtClean="0">
                          <a:solidFill>
                            <a:srgbClr val="000000"/>
                          </a:solidFill>
                          <a:latin typeface="Arial" panose="020B0604020202020204" pitchFamily="34" charset="0"/>
                          <a:cs typeface="Arial" panose="020B0604020202020204" pitchFamily="34" charset="0"/>
                        </a:rPr>
                        <a:t>3.96</a:t>
                      </a:r>
                      <a:r>
                        <a:rPr lang="sr-Latn-RS" sz="1400" b="1" smtClean="0">
                          <a:solidFill>
                            <a:srgbClr val="000000"/>
                          </a:solidFill>
                          <a:latin typeface="Arial" panose="020B0604020202020204" pitchFamily="34" charset="0"/>
                          <a:cs typeface="Arial" panose="020B0604020202020204" pitchFamily="34" charset="0"/>
                        </a:rPr>
                        <a:t>%</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8952">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Инвестициона вредност(милионЕУРА)</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850.7</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728.3</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938.20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195">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Цена по километру (мил Е</a:t>
                      </a:r>
                      <a:r>
                        <a:rPr lang="sr-Latn-RS" sz="1400" b="1" dirty="0" smtClean="0">
                          <a:solidFill>
                            <a:srgbClr val="000000"/>
                          </a:solidFill>
                          <a:latin typeface="Arial" panose="020B0604020202020204" pitchFamily="34" charset="0"/>
                          <a:cs typeface="Arial" panose="020B0604020202020204" pitchFamily="34" charset="0"/>
                        </a:rPr>
                        <a:t>UR/km)</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10.8</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9.8</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sr-Latn-RS" sz="1400" b="1" dirty="0" smtClean="0">
                          <a:solidFill>
                            <a:srgbClr val="000000"/>
                          </a:solidFill>
                          <a:latin typeface="Arial" panose="020B0604020202020204" pitchFamily="34" charset="0"/>
                          <a:cs typeface="Arial" panose="020B0604020202020204" pitchFamily="34" charset="0"/>
                        </a:rPr>
                        <a:t>11.2</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99858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1478"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Rectangle 3"/>
          <p:cNvSpPr txBox="1">
            <a:spLocks noChangeArrowheads="1"/>
          </p:cNvSpPr>
          <p:nvPr/>
        </p:nvSpPr>
        <p:spPr>
          <a:xfrm>
            <a:off x="2609352" y="2769126"/>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600" b="1" dirty="0" smtClean="0">
                <a:latin typeface="Arial" panose="020B0604020202020204" pitchFamily="34" charset="0"/>
                <a:cs typeface="Arial" panose="020B0604020202020204" pitchFamily="34" charset="0"/>
              </a:rPr>
              <a:t>ПРО</a:t>
            </a:r>
            <a:r>
              <a:rPr lang="sr-Cyrl-RS" altLang="en-US" sz="3600" b="1" dirty="0" smtClean="0">
                <a:latin typeface="Arial" panose="020B0604020202020204" pitchFamily="34" charset="0"/>
                <a:cs typeface="Arial" panose="020B0604020202020204" pitchFamily="34" charset="0"/>
              </a:rPr>
              <a:t>СТОРНО – САОБРАЋАЈНА СТУДИЈА</a:t>
            </a:r>
            <a:r>
              <a:rPr lang="sr-Cyrl-CS" altLang="en-US" sz="3600" b="1" dirty="0" smtClean="0">
                <a:latin typeface="Arial" panose="020B0604020202020204" pitchFamily="34" charset="0"/>
                <a:cs typeface="Arial" panose="020B0604020202020204" pitchFamily="34" charset="0"/>
              </a:rPr>
              <a:t> </a:t>
            </a:r>
          </a:p>
        </p:txBody>
      </p:sp>
      <p:sp>
        <p:nvSpPr>
          <p:cNvPr id="20" name="Rectangle 3"/>
          <p:cNvSpPr txBox="1">
            <a:spLocks noChangeArrowheads="1"/>
          </p:cNvSpPr>
          <p:nvPr/>
        </p:nvSpPr>
        <p:spPr>
          <a:xfrm>
            <a:off x="5141262" y="3202228"/>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2800" b="1" dirty="0" smtClean="0">
                <a:latin typeface="Arial" panose="020B0604020202020204" pitchFamily="34" charset="0"/>
                <a:cs typeface="Arial" panose="020B0604020202020204" pitchFamily="34" charset="0"/>
              </a:rPr>
              <a:t>Саобраћајне анализе </a:t>
            </a:r>
          </a:p>
        </p:txBody>
      </p:sp>
    </p:spTree>
    <p:extLst>
      <p:ext uri="{BB962C8B-B14F-4D97-AF65-F5344CB8AC3E}">
        <p14:creationId xmlns:p14="http://schemas.microsoft.com/office/powerpoint/2010/main" val="29713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9735"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Title 1"/>
          <p:cNvSpPr>
            <a:spLocks noGrp="1"/>
          </p:cNvSpPr>
          <p:nvPr/>
        </p:nvSpPr>
        <p:spPr>
          <a:xfrm>
            <a:off x="2854818" y="194794"/>
            <a:ext cx="822960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sz="2800" b="1" dirty="0" smtClean="0">
                <a:solidFill>
                  <a:srgbClr val="000000"/>
                </a:solidFill>
                <a:latin typeface="Arial" pitchFamily="34" charset="0"/>
                <a:cs typeface="Arial" pitchFamily="34" charset="0"/>
              </a:rPr>
              <a:t>ПОСТОЈЕЋА МРЕЖА</a:t>
            </a:r>
            <a:endParaRPr lang="en-US" sz="2800" b="1" dirty="0">
              <a:solidFill>
                <a:srgbClr val="000000"/>
              </a:solidFill>
              <a:latin typeface="Arial" pitchFamily="34" charset="0"/>
              <a:cs typeface="Arial" pitchFamily="34" charset="0"/>
            </a:endParaRPr>
          </a:p>
        </p:txBody>
      </p:sp>
      <p:sp>
        <p:nvSpPr>
          <p:cNvPr id="22" name="Content Placeholder 2"/>
          <p:cNvSpPr>
            <a:spLocks noGrp="1"/>
          </p:cNvSpPr>
          <p:nvPr/>
        </p:nvSpPr>
        <p:spPr>
          <a:xfrm>
            <a:off x="2505122" y="964022"/>
            <a:ext cx="9194188" cy="23588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sr-Cyrl-RS" sz="1800" dirty="0">
                <a:solidFill>
                  <a:srgbClr val="000000"/>
                </a:solidFill>
                <a:latin typeface="Arial" pitchFamily="34" charset="0"/>
                <a:cs typeface="Arial" pitchFamily="34" charset="0"/>
              </a:rPr>
              <a:t>н</a:t>
            </a:r>
            <a:r>
              <a:rPr lang="sr-Cyrl-RS" sz="1800" dirty="0" smtClean="0">
                <a:solidFill>
                  <a:srgbClr val="000000"/>
                </a:solidFill>
                <a:latin typeface="Arial" pitchFamily="34" charset="0"/>
                <a:cs typeface="Arial" pitchFamily="34" charset="0"/>
              </a:rPr>
              <a:t>а правцу Бања Лука – Приједор – Нови Град магистрални пут М-4,</a:t>
            </a:r>
          </a:p>
          <a:p>
            <a:pPr>
              <a:lnSpc>
                <a:spcPct val="110000"/>
              </a:lnSpc>
            </a:pPr>
            <a:r>
              <a:rPr lang="sr-Cyrl-RS" sz="1800" dirty="0" smtClean="0">
                <a:solidFill>
                  <a:srgbClr val="000000"/>
                </a:solidFill>
                <a:latin typeface="Arial" pitchFamily="34" charset="0"/>
                <a:cs typeface="Arial" pitchFamily="34" charset="0"/>
              </a:rPr>
              <a:t>попречне везе: М-14; М-15; М-16; Р-404; Р-405а; Р-406; Р-475; Р-475а; Р-477; Р-477а и Р-478</a:t>
            </a:r>
          </a:p>
          <a:p>
            <a:pPr>
              <a:lnSpc>
                <a:spcPct val="110000"/>
              </a:lnSpc>
            </a:pPr>
            <a:r>
              <a:rPr lang="sr-Cyrl-RS" sz="1800" dirty="0" smtClean="0">
                <a:solidFill>
                  <a:srgbClr val="000000"/>
                </a:solidFill>
                <a:latin typeface="Arial" pitchFamily="34" charset="0"/>
                <a:cs typeface="Arial" pitchFamily="34" charset="0"/>
              </a:rPr>
              <a:t>у зони Бања Луке веза са Е-661 (Градишка – Мркоњић Град) и са аутопутем Бања Лука – Добој</a:t>
            </a:r>
          </a:p>
          <a:p>
            <a:pPr marL="0" indent="0">
              <a:lnSpc>
                <a:spcPct val="110000"/>
              </a:lnSpc>
              <a:buNone/>
            </a:pPr>
            <a:endParaRPr lang="sr-Cyrl-RS" sz="1800" b="1" i="1" u="sng" dirty="0" smtClean="0">
              <a:solidFill>
                <a:srgbClr val="000000"/>
              </a:solidFill>
              <a:latin typeface="Arial" pitchFamily="34" charset="0"/>
              <a:cs typeface="Arial" pitchFamily="34" charset="0"/>
            </a:endParaRPr>
          </a:p>
          <a:p>
            <a:pPr marL="0" indent="0">
              <a:lnSpc>
                <a:spcPct val="110000"/>
              </a:lnSpc>
              <a:buNone/>
            </a:pPr>
            <a:r>
              <a:rPr lang="sr-Cyrl-RS" sz="1800" b="1" i="1" u="sng" dirty="0" smtClean="0">
                <a:solidFill>
                  <a:srgbClr val="000000"/>
                </a:solidFill>
                <a:latin typeface="Arial" pitchFamily="34" charset="0"/>
                <a:cs typeface="Arial" pitchFamily="34" charset="0"/>
              </a:rPr>
              <a:t>Акција анкетирања и бројања, 5 пунктова, 07.10.2015., среда, период 6:00-18:00</a:t>
            </a:r>
            <a:endParaRPr lang="en-US" sz="1800" b="1" i="1" u="sng" dirty="0" smtClean="0">
              <a:solidFill>
                <a:srgbClr val="000000"/>
              </a:solidFill>
              <a:latin typeface="Arial" pitchFamily="34" charset="0"/>
              <a:cs typeface="Arial" pitchFamily="34" charset="0"/>
            </a:endParaRPr>
          </a:p>
          <a:p>
            <a:pPr>
              <a:lnSpc>
                <a:spcPct val="110000"/>
              </a:lnSpc>
            </a:pPr>
            <a:endParaRPr lang="en-US" sz="1800" dirty="0" smtClean="0">
              <a:solidFill>
                <a:srgbClr val="000000"/>
              </a:solidFill>
              <a:latin typeface="Arial" pitchFamily="34" charset="0"/>
              <a:cs typeface="Arial" pitchFamily="34" charset="0"/>
            </a:endParaRPr>
          </a:p>
        </p:txBody>
      </p:sp>
      <p:sp>
        <p:nvSpPr>
          <p:cNvPr id="23" name="Content Placeholder 2"/>
          <p:cNvSpPr txBox="1">
            <a:spLocks/>
          </p:cNvSpPr>
          <p:nvPr/>
        </p:nvSpPr>
        <p:spPr>
          <a:xfrm>
            <a:off x="2738264" y="2948130"/>
            <a:ext cx="8346154" cy="92772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endParaRPr lang="en-US" b="1" i="1" u="sng" dirty="0">
              <a:solidFill>
                <a:srgbClr val="000000"/>
              </a:solidFill>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8026223" y="3411991"/>
            <a:ext cx="3917600" cy="2304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367336" y="4051218"/>
            <a:ext cx="5284824" cy="1400383"/>
          </a:xfrm>
          <a:prstGeom prst="rect">
            <a:avLst/>
          </a:prstGeom>
        </p:spPr>
        <p:txBody>
          <a:bodyPr wrap="square">
            <a:spAutoFit/>
          </a:bodyPr>
          <a:lstStyle/>
          <a:p>
            <a:pPr lvl="1" algn="just">
              <a:buFont typeface="Wingdings" panose="05000000000000000000" pitchFamily="2" charset="2"/>
              <a:buChar char="§"/>
            </a:pPr>
            <a:r>
              <a:rPr lang="sr-Cyrl-RS" sz="1700" dirty="0">
                <a:solidFill>
                  <a:srgbClr val="000000"/>
                </a:solidFill>
                <a:latin typeface="Arial" pitchFamily="34" charset="0"/>
                <a:cs typeface="Arial" pitchFamily="34" charset="0"/>
              </a:rPr>
              <a:t>Рамићи (Бања Лука, запад)     14234 воз/дан</a:t>
            </a:r>
          </a:p>
          <a:p>
            <a:pPr lvl="1" algn="just">
              <a:buFont typeface="Wingdings" panose="05000000000000000000" pitchFamily="2" charset="2"/>
              <a:buChar char="§"/>
            </a:pPr>
            <a:r>
              <a:rPr lang="sr-Cyrl-RS" sz="1700" dirty="0">
                <a:solidFill>
                  <a:srgbClr val="000000"/>
                </a:solidFill>
                <a:latin typeface="Arial" pitchFamily="34" charset="0"/>
                <a:cs typeface="Arial" pitchFamily="34" charset="0"/>
              </a:rPr>
              <a:t>Верићи                                       6240 воз/дан</a:t>
            </a:r>
          </a:p>
          <a:p>
            <a:pPr lvl="1" algn="just">
              <a:buFont typeface="Wingdings" panose="05000000000000000000" pitchFamily="2" charset="2"/>
              <a:buChar char="§"/>
            </a:pPr>
            <a:r>
              <a:rPr lang="sr-Cyrl-RS" sz="1700" dirty="0">
                <a:solidFill>
                  <a:srgbClr val="000000"/>
                </a:solidFill>
                <a:latin typeface="Arial" pitchFamily="34" charset="0"/>
                <a:cs typeface="Arial" pitchFamily="34" charset="0"/>
              </a:rPr>
              <a:t>Орловци (Приједор, исток) 	8479 воз/дан</a:t>
            </a:r>
          </a:p>
          <a:p>
            <a:pPr lvl="1" algn="just">
              <a:buFont typeface="Wingdings" panose="05000000000000000000" pitchFamily="2" charset="2"/>
              <a:buChar char="§"/>
            </a:pPr>
            <a:r>
              <a:rPr lang="sr-Cyrl-RS" sz="1700" dirty="0">
                <a:solidFill>
                  <a:srgbClr val="000000"/>
                </a:solidFill>
                <a:latin typeface="Arial" pitchFamily="34" charset="0"/>
                <a:cs typeface="Arial" pitchFamily="34" charset="0"/>
              </a:rPr>
              <a:t>Черејци (Приједор, запад) 	6860 воз/дан</a:t>
            </a:r>
          </a:p>
          <a:p>
            <a:pPr lvl="1" algn="just">
              <a:buFont typeface="Wingdings" panose="05000000000000000000" pitchFamily="2" charset="2"/>
              <a:buChar char="§"/>
            </a:pPr>
            <a:r>
              <a:rPr lang="sr-Cyrl-RS" sz="1700" dirty="0" smtClean="0">
                <a:solidFill>
                  <a:srgbClr val="000000"/>
                </a:solidFill>
                <a:latin typeface="Arial" pitchFamily="34" charset="0"/>
                <a:cs typeface="Arial" pitchFamily="34" charset="0"/>
              </a:rPr>
              <a:t>Буљук (Н.Град, исток) 	4458 воз/дан</a:t>
            </a:r>
          </a:p>
        </p:txBody>
      </p:sp>
      <p:pic>
        <p:nvPicPr>
          <p:cNvPr id="11" name="Picture 10" descr="Kinezi broje automobile zbog autoputa Banjaluka - Novi Grad"/>
          <p:cNvPicPr/>
          <p:nvPr/>
        </p:nvPicPr>
        <p:blipFill>
          <a:blip r:embed="rId4"/>
          <a:srcRect/>
          <a:stretch>
            <a:fillRect/>
          </a:stretch>
        </p:blipFill>
        <p:spPr bwMode="auto">
          <a:xfrm>
            <a:off x="131653" y="2185538"/>
            <a:ext cx="2235683" cy="1993855"/>
          </a:xfrm>
          <a:prstGeom prst="rect">
            <a:avLst/>
          </a:prstGeom>
          <a:noFill/>
          <a:ln w="9525">
            <a:noFill/>
            <a:miter lim="800000"/>
            <a:headEnd/>
            <a:tailEnd/>
          </a:ln>
        </p:spPr>
      </p:pic>
    </p:spTree>
    <p:extLst>
      <p:ext uri="{BB962C8B-B14F-4D97-AF65-F5344CB8AC3E}">
        <p14:creationId xmlns:p14="http://schemas.microsoft.com/office/powerpoint/2010/main" val="108344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2386" y="5951195"/>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Title 1"/>
          <p:cNvSpPr>
            <a:spLocks noGrp="1"/>
          </p:cNvSpPr>
          <p:nvPr/>
        </p:nvSpPr>
        <p:spPr>
          <a:xfrm>
            <a:off x="3290351" y="235720"/>
            <a:ext cx="822960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sz="2800" b="1" dirty="0" smtClean="0">
                <a:solidFill>
                  <a:srgbClr val="000000"/>
                </a:solidFill>
                <a:latin typeface="Arial" pitchFamily="34" charset="0"/>
                <a:cs typeface="Arial" pitchFamily="34" charset="0"/>
              </a:rPr>
              <a:t>ПРОГНОЗИРАНЕ ВРЕДНОСТИ ПГДС</a:t>
            </a:r>
            <a:endParaRPr lang="en-US" sz="2800" b="1" dirty="0">
              <a:solidFill>
                <a:srgbClr val="000000"/>
              </a:solidFill>
              <a:latin typeface="Arial" pitchFamily="34" charset="0"/>
              <a:cs typeface="Arial" pitchFamily="34" charset="0"/>
            </a:endParaRPr>
          </a:p>
        </p:txBody>
      </p:sp>
      <p:pic>
        <p:nvPicPr>
          <p:cNvPr id="20" name="table"/>
          <p:cNvPicPr>
            <a:picLocks noChangeAspect="1"/>
          </p:cNvPicPr>
          <p:nvPr/>
        </p:nvPicPr>
        <p:blipFill>
          <a:blip r:embed="rId4"/>
          <a:stretch>
            <a:fillRect/>
          </a:stretch>
        </p:blipFill>
        <p:spPr>
          <a:xfrm>
            <a:off x="2749891" y="1470864"/>
            <a:ext cx="2654625" cy="37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4" name="table"/>
          <p:cNvPicPr>
            <a:picLocks noChangeAspect="1"/>
          </p:cNvPicPr>
          <p:nvPr/>
        </p:nvPicPr>
        <p:blipFill>
          <a:blip r:embed="rId5"/>
          <a:stretch>
            <a:fillRect/>
          </a:stretch>
        </p:blipFill>
        <p:spPr>
          <a:xfrm>
            <a:off x="6079553" y="1470864"/>
            <a:ext cx="2415401" cy="37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5" name="table"/>
          <p:cNvPicPr>
            <a:picLocks noChangeAspect="1"/>
          </p:cNvPicPr>
          <p:nvPr/>
        </p:nvPicPr>
        <p:blipFill>
          <a:blip r:embed="rId6"/>
          <a:stretch>
            <a:fillRect/>
          </a:stretch>
        </p:blipFill>
        <p:spPr>
          <a:xfrm>
            <a:off x="9104550" y="1470864"/>
            <a:ext cx="2415401" cy="37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690716" y="5304864"/>
            <a:ext cx="9295758"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itchFamily="34" charset="0"/>
              <a:buChar char="•"/>
            </a:pPr>
            <a:r>
              <a:rPr lang="sr-Cyrl-CS" dirty="0">
                <a:latin typeface="Arial" pitchFamily="34" charset="0"/>
                <a:cs typeface="Arial" pitchFamily="34" charset="0"/>
              </a:rPr>
              <a:t>јасна разлика у обиму прогнозираног саобраћаја на делу Бања Лука – Приједор у односу на Приједор – Нови Град</a:t>
            </a:r>
            <a:endParaRPr lang="en-US" dirty="0"/>
          </a:p>
        </p:txBody>
      </p:sp>
      <p:sp>
        <p:nvSpPr>
          <p:cNvPr id="23" name="Rectangle 22"/>
          <p:cNvSpPr>
            <a:spLocks noChangeArrowheads="1"/>
          </p:cNvSpPr>
          <p:nvPr/>
        </p:nvSpPr>
        <p:spPr bwMode="auto">
          <a:xfrm>
            <a:off x="2749891" y="1139865"/>
            <a:ext cx="23055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sr-Cyrl-CS" altLang="zh-CN" sz="1200" b="1" dirty="0" err="1" smtClean="0">
                <a:solidFill>
                  <a:srgbClr val="000000"/>
                </a:solidFill>
                <a:latin typeface="Arial" pitchFamily="34" charset="0"/>
                <a:ea typeface="Times New Roman" pitchFamily="18" charset="0"/>
                <a:cs typeface="Arial" pitchFamily="34" charset="0"/>
              </a:rPr>
              <a:t>В</a:t>
            </a:r>
            <a:r>
              <a:rPr kumimoji="0" lang="en-US" altLang="zh-CN" sz="1200" b="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аријанта</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 ПГДС </a:t>
            </a:r>
            <a:r>
              <a:rPr lang="sr-Latn-RS" altLang="zh-CN" sz="1200" b="1" dirty="0" smtClean="0">
                <a:solidFill>
                  <a:srgbClr val="000000"/>
                </a:solidFill>
                <a:latin typeface="Arial" pitchFamily="34" charset="0"/>
                <a:ea typeface="Times New Roman" pitchFamily="18" charset="0"/>
                <a:cs typeface="Arial" pitchFamily="34" charset="0"/>
              </a:rPr>
              <a:t>(</a:t>
            </a:r>
            <a:r>
              <a:rPr lang="sr-Cyrl-RS" altLang="zh-CN" sz="1200" b="1" dirty="0" smtClean="0">
                <a:solidFill>
                  <a:srgbClr val="000000"/>
                </a:solidFill>
                <a:latin typeface="Arial" pitchFamily="34" charset="0"/>
                <a:ea typeface="Times New Roman" pitchFamily="18" charset="0"/>
                <a:cs typeface="Arial" pitchFamily="34" charset="0"/>
              </a:rPr>
              <a:t>воз/дан)</a:t>
            </a:r>
            <a:endParaRPr kumimoji="0" lang="en-US" altLang="zh-CN" sz="1800" b="1" u="none" strike="noStrike" cap="none" normalizeH="0" baseline="0" dirty="0" smtClean="0">
              <a:ln>
                <a:noFill/>
              </a:ln>
              <a:solidFill>
                <a:srgbClr val="000000"/>
              </a:solidFill>
              <a:effectLst/>
              <a:latin typeface="Arial" pitchFamily="34" charset="0"/>
              <a:cs typeface="Arial" pitchFamily="34" charset="0"/>
            </a:endParaRPr>
          </a:p>
        </p:txBody>
      </p:sp>
      <p:sp>
        <p:nvSpPr>
          <p:cNvPr id="26" name="Rectangle 25"/>
          <p:cNvSpPr>
            <a:spLocks noChangeArrowheads="1"/>
          </p:cNvSpPr>
          <p:nvPr/>
        </p:nvSpPr>
        <p:spPr bwMode="auto">
          <a:xfrm>
            <a:off x="6171883" y="1139864"/>
            <a:ext cx="23055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sr-Cyrl-CS" altLang="zh-CN" sz="1200" b="1" dirty="0" err="1">
                <a:solidFill>
                  <a:srgbClr val="000000"/>
                </a:solidFill>
                <a:latin typeface="Arial" pitchFamily="34" charset="0"/>
                <a:ea typeface="Times New Roman" pitchFamily="18" charset="0"/>
                <a:cs typeface="Arial" pitchFamily="34" charset="0"/>
              </a:rPr>
              <a:t>В</a:t>
            </a:r>
            <a:r>
              <a:rPr kumimoji="0" lang="en-US" altLang="zh-CN" sz="1200" b="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аријанта</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sr-Cyrl-R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200" b="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ПГДС</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sr-Latn-RS" altLang="zh-CN" sz="1200" b="1" dirty="0" smtClean="0">
                <a:solidFill>
                  <a:srgbClr val="000000"/>
                </a:solidFill>
                <a:latin typeface="Arial" pitchFamily="34" charset="0"/>
                <a:ea typeface="Times New Roman" pitchFamily="18" charset="0"/>
                <a:cs typeface="Arial" pitchFamily="34" charset="0"/>
              </a:rPr>
              <a:t>(</a:t>
            </a:r>
            <a:r>
              <a:rPr lang="sr-Cyrl-RS" altLang="zh-CN" sz="1200" b="1" dirty="0" smtClean="0">
                <a:solidFill>
                  <a:srgbClr val="000000"/>
                </a:solidFill>
                <a:latin typeface="Arial" pitchFamily="34" charset="0"/>
                <a:ea typeface="Times New Roman" pitchFamily="18" charset="0"/>
                <a:cs typeface="Arial" pitchFamily="34" charset="0"/>
              </a:rPr>
              <a:t>воз/дан)</a:t>
            </a:r>
            <a:endParaRPr kumimoji="0" lang="en-US" altLang="zh-CN" sz="1800" b="1" u="none" strike="noStrike" cap="none" normalizeH="0" baseline="0" dirty="0" smtClean="0">
              <a:ln>
                <a:noFill/>
              </a:ln>
              <a:solidFill>
                <a:srgbClr val="000000"/>
              </a:solidFill>
              <a:effectLst/>
              <a:latin typeface="Arial" pitchFamily="34" charset="0"/>
              <a:cs typeface="Arial" pitchFamily="34" charset="0"/>
            </a:endParaRPr>
          </a:p>
        </p:txBody>
      </p:sp>
      <p:sp>
        <p:nvSpPr>
          <p:cNvPr id="27" name="Rectangle 26"/>
          <p:cNvSpPr>
            <a:spLocks noChangeArrowheads="1"/>
          </p:cNvSpPr>
          <p:nvPr/>
        </p:nvSpPr>
        <p:spPr bwMode="auto">
          <a:xfrm>
            <a:off x="9289212" y="1139863"/>
            <a:ext cx="23055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sr-Cyrl-CS" altLang="zh-CN" sz="1200" b="1" dirty="0" err="1">
                <a:solidFill>
                  <a:srgbClr val="000000"/>
                </a:solidFill>
                <a:latin typeface="Arial" pitchFamily="34" charset="0"/>
                <a:ea typeface="Times New Roman" pitchFamily="18" charset="0"/>
                <a:cs typeface="Arial" pitchFamily="34" charset="0"/>
              </a:rPr>
              <a:t>В</a:t>
            </a:r>
            <a:r>
              <a:rPr kumimoji="0" lang="en-US" altLang="zh-CN" sz="1200" b="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аријанта</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sr-Cyrl-RS" altLang="zh-CN" sz="1200" b="1" dirty="0">
                <a:solidFill>
                  <a:srgbClr val="000000"/>
                </a:solidFill>
                <a:latin typeface="Arial" pitchFamily="34" charset="0"/>
                <a:ea typeface="Times New Roman" pitchFamily="18" charset="0"/>
                <a:cs typeface="Arial" pitchFamily="34" charset="0"/>
              </a:rPr>
              <a:t>3</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200" b="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ПГДС</a:t>
            </a:r>
            <a:r>
              <a:rPr kumimoji="0" lang="en-US" altLang="zh-CN" sz="12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sr-Latn-RS" altLang="zh-CN" sz="1200" b="1" dirty="0" smtClean="0">
                <a:solidFill>
                  <a:srgbClr val="000000"/>
                </a:solidFill>
                <a:latin typeface="Arial" pitchFamily="34" charset="0"/>
                <a:ea typeface="Times New Roman" pitchFamily="18" charset="0"/>
                <a:cs typeface="Arial" pitchFamily="34" charset="0"/>
              </a:rPr>
              <a:t>(</a:t>
            </a:r>
            <a:r>
              <a:rPr lang="sr-Cyrl-RS" altLang="zh-CN" sz="1200" b="1" dirty="0" smtClean="0">
                <a:solidFill>
                  <a:srgbClr val="000000"/>
                </a:solidFill>
                <a:latin typeface="Arial" pitchFamily="34" charset="0"/>
                <a:ea typeface="Times New Roman" pitchFamily="18" charset="0"/>
                <a:cs typeface="Arial" pitchFamily="34" charset="0"/>
              </a:rPr>
              <a:t>воз/дан</a:t>
            </a:r>
            <a:r>
              <a:rPr lang="sr-Cyrl-RS" altLang="zh-CN" sz="1200" b="1" i="1" dirty="0" smtClean="0">
                <a:solidFill>
                  <a:srgbClr val="000000"/>
                </a:solidFill>
                <a:latin typeface="Arial" pitchFamily="34" charset="0"/>
                <a:ea typeface="Times New Roman" pitchFamily="18" charset="0"/>
                <a:cs typeface="Arial" pitchFamily="34" charset="0"/>
              </a:rPr>
              <a:t>)</a:t>
            </a:r>
            <a:endParaRPr kumimoji="0" lang="en-US" altLang="zh-CN" sz="1800" b="1" i="0" u="none" strike="noStrike" cap="none" normalizeH="0" baseline="0" dirty="0" smtClean="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12783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9847"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Title 1"/>
          <p:cNvSpPr>
            <a:spLocks noGrp="1"/>
          </p:cNvSpPr>
          <p:nvPr/>
        </p:nvSpPr>
        <p:spPr>
          <a:xfrm>
            <a:off x="3100247" y="137806"/>
            <a:ext cx="8229600" cy="56207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sz="2800" b="1" dirty="0" smtClean="0">
                <a:solidFill>
                  <a:srgbClr val="000000"/>
                </a:solidFill>
                <a:latin typeface="Arial" pitchFamily="34" charset="0"/>
                <a:cs typeface="Arial" pitchFamily="34" charset="0"/>
              </a:rPr>
              <a:t>БЕЗБЕДНОСТ САОБРАЋАЈА</a:t>
            </a:r>
            <a:endParaRPr lang="en-US" sz="2800" b="1" dirty="0">
              <a:solidFill>
                <a:srgbClr val="000000"/>
              </a:solidFill>
              <a:latin typeface="Arial" pitchFamily="34" charset="0"/>
              <a:cs typeface="Arial" pitchFamily="34" charset="0"/>
            </a:endParaRPr>
          </a:p>
        </p:txBody>
      </p:sp>
      <p:sp>
        <p:nvSpPr>
          <p:cNvPr id="21" name="Content Placeholder 2"/>
          <p:cNvSpPr>
            <a:spLocks noGrp="1"/>
          </p:cNvSpPr>
          <p:nvPr/>
        </p:nvSpPr>
        <p:spPr>
          <a:xfrm>
            <a:off x="2616199" y="872590"/>
            <a:ext cx="8870167" cy="15073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Cyrl-RS" sz="1800" dirty="0" smtClean="0">
                <a:solidFill>
                  <a:srgbClr val="000000"/>
                </a:solidFill>
                <a:latin typeface="Arial" pitchFamily="34" charset="0"/>
                <a:cs typeface="Arial" pitchFamily="34" charset="0"/>
              </a:rPr>
              <a:t>На постојећој деоници пута </a:t>
            </a:r>
            <a:r>
              <a:rPr lang="sr-Cyrl-CS" altLang="zh-CN" sz="1800" dirty="0">
                <a:solidFill>
                  <a:srgbClr val="000000"/>
                </a:solidFill>
                <a:latin typeface="Arial" pitchFamily="34" charset="0"/>
                <a:ea typeface="Times New Roman" pitchFamily="18" charset="0"/>
                <a:cs typeface="Arial" pitchFamily="34" charset="0"/>
              </a:rPr>
              <a:t>Бања Лука – Приједор – Нови </a:t>
            </a:r>
            <a:r>
              <a:rPr lang="sr-Cyrl-CS" altLang="zh-CN" sz="1800" dirty="0" smtClean="0">
                <a:solidFill>
                  <a:srgbClr val="000000"/>
                </a:solidFill>
                <a:latin typeface="Arial" pitchFamily="34" charset="0"/>
                <a:ea typeface="Times New Roman" pitchFamily="18" charset="0"/>
                <a:cs typeface="Arial" pitchFamily="34" charset="0"/>
              </a:rPr>
              <a:t>Град</a:t>
            </a:r>
            <a:r>
              <a:rPr lang="sr-Cyrl-CS" altLang="zh-CN" sz="1800" dirty="0" smtClean="0">
                <a:solidFill>
                  <a:srgbClr val="00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2012.</a:t>
            </a:r>
            <a:r>
              <a:rPr lang="sr-Cyrl-RS" sz="1800" dirty="0" smtClean="0">
                <a:solidFill>
                  <a:srgbClr val="000000"/>
                </a:solidFill>
                <a:latin typeface="Arial" pitchFamily="34" charset="0"/>
                <a:cs typeface="Arial" pitchFamily="34" charset="0"/>
              </a:rPr>
              <a:t>год. Догодило се 15 саобраћајних незгода са смртно </a:t>
            </a:r>
            <a:r>
              <a:rPr lang="sr-Cyrl-RS" sz="1800" dirty="0">
                <a:solidFill>
                  <a:srgbClr val="000000"/>
                </a:solidFill>
                <a:latin typeface="Arial" pitchFamily="34" charset="0"/>
                <a:cs typeface="Arial" pitchFamily="34" charset="0"/>
              </a:rPr>
              <a:t>настрадалим </a:t>
            </a:r>
            <a:r>
              <a:rPr lang="sr-Cyrl-RS" sz="1800" dirty="0" smtClean="0">
                <a:solidFill>
                  <a:srgbClr val="000000"/>
                </a:solidFill>
                <a:latin typeface="Arial" pitchFamily="34" charset="0"/>
                <a:cs typeface="Arial" pitchFamily="34" charset="0"/>
              </a:rPr>
              <a:t>лицима</a:t>
            </a:r>
          </a:p>
          <a:p>
            <a:r>
              <a:rPr lang="sr-Cyrl-RS" sz="1800" dirty="0" smtClean="0">
                <a:solidFill>
                  <a:srgbClr val="000000"/>
                </a:solidFill>
                <a:latin typeface="Arial" pitchFamily="34" charset="0"/>
                <a:cs typeface="Arial" pitchFamily="34" charset="0"/>
              </a:rPr>
              <a:t>подаци </a:t>
            </a:r>
            <a:r>
              <a:rPr lang="sr-Cyrl-RS" sz="1800" dirty="0">
                <a:solidFill>
                  <a:srgbClr val="000000"/>
                </a:solidFill>
                <a:latin typeface="Arial" pitchFamily="34" charset="0"/>
                <a:cs typeface="Arial" pitchFamily="34" charset="0"/>
              </a:rPr>
              <a:t>о: укупном и просечном броју незгода, просечном броју незгода по 1</a:t>
            </a:r>
            <a:r>
              <a:rPr lang="en-US" sz="1800" dirty="0">
                <a:solidFill>
                  <a:srgbClr val="000000"/>
                </a:solidFill>
                <a:latin typeface="Arial" pitchFamily="34" charset="0"/>
                <a:cs typeface="Arial" pitchFamily="34" charset="0"/>
              </a:rPr>
              <a:t>km</a:t>
            </a:r>
            <a:r>
              <a:rPr lang="sr-Cyrl-RS" sz="1800" dirty="0">
                <a:solidFill>
                  <a:srgbClr val="000000"/>
                </a:solidFill>
                <a:latin typeface="Arial" pitchFamily="34" charset="0"/>
                <a:cs typeface="Arial" pitchFamily="34" charset="0"/>
              </a:rPr>
              <a:t> деонице (3,32 СН/1</a:t>
            </a:r>
            <a:r>
              <a:rPr lang="en-US" sz="1800" dirty="0">
                <a:solidFill>
                  <a:srgbClr val="000000"/>
                </a:solidFill>
                <a:latin typeface="Arial" pitchFamily="34" charset="0"/>
                <a:cs typeface="Arial" pitchFamily="34" charset="0"/>
              </a:rPr>
              <a:t>km</a:t>
            </a:r>
            <a:r>
              <a:rPr lang="sr-Cyrl-RS" sz="1800" dirty="0">
                <a:solidFill>
                  <a:srgbClr val="000000"/>
                </a:solidFill>
                <a:latin typeface="Arial" pitchFamily="34" charset="0"/>
                <a:cs typeface="Arial" pitchFamily="34" charset="0"/>
              </a:rPr>
              <a:t>, без градско / приградских деоница 1,23 СН/1</a:t>
            </a:r>
            <a:r>
              <a:rPr lang="en-US" sz="1800" dirty="0">
                <a:solidFill>
                  <a:srgbClr val="000000"/>
                </a:solidFill>
                <a:latin typeface="Arial" pitchFamily="34" charset="0"/>
                <a:cs typeface="Arial" pitchFamily="34" charset="0"/>
              </a:rPr>
              <a:t>km)</a:t>
            </a:r>
            <a:endParaRPr lang="sr-Cyrl-RS" sz="1800" dirty="0">
              <a:solidFill>
                <a:srgbClr val="000000"/>
              </a:solidFill>
              <a:latin typeface="Arial" pitchFamily="34" charset="0"/>
              <a:cs typeface="Arial" pitchFamily="34" charset="0"/>
            </a:endParaRPr>
          </a:p>
          <a:p>
            <a:pPr lvl="0"/>
            <a:endParaRPr lang="sr-Cyrl-RS" sz="1800" dirty="0" smtClean="0">
              <a:solidFill>
                <a:srgbClr val="000000"/>
              </a:solidFill>
              <a:latin typeface="Arial" pitchFamily="34" charset="0"/>
              <a:cs typeface="Arial" pitchFamily="34" charset="0"/>
            </a:endParaRPr>
          </a:p>
        </p:txBody>
      </p:sp>
      <p:sp>
        <p:nvSpPr>
          <p:cNvPr id="25" name="Content Placeholder 2"/>
          <p:cNvSpPr txBox="1">
            <a:spLocks/>
          </p:cNvSpPr>
          <p:nvPr/>
        </p:nvSpPr>
        <p:spPr>
          <a:xfrm>
            <a:off x="2646571" y="2210686"/>
            <a:ext cx="8229600" cy="9489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sr-Cyrl-RS" dirty="0" smtClean="0">
              <a:solidFill>
                <a:srgbClr val="000000"/>
              </a:solidFill>
              <a:latin typeface="Arial" pitchFamily="34" charset="0"/>
              <a:cs typeface="Arial" pitchFamily="34" charset="0"/>
            </a:endParaRPr>
          </a:p>
        </p:txBody>
      </p:sp>
      <p:sp>
        <p:nvSpPr>
          <p:cNvPr id="26" name="Rectangle 25"/>
          <p:cNvSpPr>
            <a:spLocks noChangeArrowheads="1"/>
          </p:cNvSpPr>
          <p:nvPr/>
        </p:nvSpPr>
        <p:spPr bwMode="auto">
          <a:xfrm>
            <a:off x="2616199" y="4899946"/>
            <a:ext cx="44815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1"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Број</a:t>
            </a:r>
            <a:r>
              <a:rPr kumimoji="0" lang="en-US" altLang="zh-CN" sz="1400" b="1" i="1"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strike="noStrike" cap="none" normalizeH="0" baseline="0" dirty="0" err="1" smtClean="0">
                <a:ln>
                  <a:noFill/>
                </a:ln>
                <a:solidFill>
                  <a:srgbClr val="000000"/>
                </a:solidFill>
                <a:effectLst/>
                <a:latin typeface="Arial" pitchFamily="34" charset="0"/>
                <a:ea typeface="Times New Roman" pitchFamily="18" charset="0"/>
                <a:cs typeface="Arial" pitchFamily="34" charset="0"/>
              </a:rPr>
              <a:t>саобраћајних</a:t>
            </a:r>
            <a:r>
              <a:rPr kumimoji="0" lang="en-US" altLang="zh-CN" sz="1400" b="1" i="1"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незгода</a:t>
            </a:r>
            <a:r>
              <a:rPr kumimoji="0" lang="en-US" altLang="zh-CN" sz="1400" b="1" i="1"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на</a:t>
            </a:r>
            <a:r>
              <a:rPr kumimoji="0" lang="en-US" altLang="zh-CN" sz="1400" b="1" i="1"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деоницама</a:t>
            </a:r>
            <a:r>
              <a:rPr kumimoji="0" lang="en-US" altLang="zh-CN" sz="1400" b="1" i="1"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пута</a:t>
            </a:r>
            <a:r>
              <a:rPr kumimoji="0" lang="en-US" altLang="zh-CN" sz="1400" b="1" i="1"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sr-Cyrl-CS" altLang="zh-CN" sz="1400" b="1" i="1" dirty="0" smtClean="0">
                <a:solidFill>
                  <a:srgbClr val="000000"/>
                </a:solidFill>
                <a:latin typeface="Arial" pitchFamily="34" charset="0"/>
                <a:ea typeface="Times New Roman" pitchFamily="18" charset="0"/>
                <a:cs typeface="Arial" pitchFamily="34" charset="0"/>
              </a:rPr>
              <a:t>Бања Лука – Приједор – Нови Град</a:t>
            </a:r>
            <a:endParaRPr kumimoji="0" lang="en-US" altLang="zh-CN" sz="1400" b="1" i="1" strike="noStrike" cap="none" normalizeH="0" baseline="0" dirty="0" smtClean="0">
              <a:ln>
                <a:noFill/>
              </a:ln>
              <a:solidFill>
                <a:srgbClr val="000000"/>
              </a:solidFill>
              <a:effectLst/>
              <a:latin typeface="Arial" pitchFamily="34" charset="0"/>
              <a:cs typeface="Arial" pitchFamily="34" charset="0"/>
            </a:endParaRPr>
          </a:p>
        </p:txBody>
      </p:sp>
      <p:sp>
        <p:nvSpPr>
          <p:cNvPr id="27" name="Rectangle 26"/>
          <p:cNvSpPr>
            <a:spLocks noChangeArrowheads="1"/>
          </p:cNvSpPr>
          <p:nvPr/>
        </p:nvSpPr>
        <p:spPr bwMode="auto">
          <a:xfrm>
            <a:off x="7051282" y="4893156"/>
            <a:ext cx="4744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Број</a:t>
            </a:r>
            <a:r>
              <a:rPr kumimoji="0" lang="en-US" altLang="zh-CN" sz="1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sr-Cyrl-RS" altLang="zh-CN" sz="1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погинулих</a:t>
            </a:r>
            <a:r>
              <a:rPr kumimoji="0" lang="sr-Cyrl-RS" altLang="zh-CN" sz="1400" b="1" i="1"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на</a:t>
            </a:r>
            <a:r>
              <a:rPr kumimoji="0" lang="en-US" altLang="zh-CN" sz="1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деоницама</a:t>
            </a:r>
            <a:r>
              <a:rPr kumimoji="0" lang="en-US" altLang="zh-CN" sz="1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altLang="zh-CN" sz="14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пута</a:t>
            </a:r>
            <a:r>
              <a:rPr kumimoji="0" lang="sr-Cyrl-CS" altLang="zh-CN" sz="1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sr-Cyrl-CS" altLang="zh-CN" sz="1400" b="1" i="1" dirty="0">
                <a:solidFill>
                  <a:srgbClr val="000000"/>
                </a:solidFill>
                <a:latin typeface="Arial" pitchFamily="34" charset="0"/>
                <a:ea typeface="Times New Roman" pitchFamily="18" charset="0"/>
                <a:cs typeface="Arial" pitchFamily="34" charset="0"/>
              </a:rPr>
              <a:t>Бања Лука – Приједор – Нови </a:t>
            </a:r>
            <a:r>
              <a:rPr lang="sr-Cyrl-CS" altLang="zh-CN" sz="1400" b="1" i="1" dirty="0" smtClean="0">
                <a:solidFill>
                  <a:srgbClr val="000000"/>
                </a:solidFill>
                <a:latin typeface="Arial" pitchFamily="34" charset="0"/>
                <a:ea typeface="Times New Roman" pitchFamily="18" charset="0"/>
                <a:cs typeface="Arial" pitchFamily="34" charset="0"/>
              </a:rPr>
              <a:t>Град</a:t>
            </a:r>
            <a:endParaRPr lang="en-US" altLang="zh-CN" sz="1400" b="1" i="1" dirty="0">
              <a:solidFill>
                <a:srgbClr val="000000"/>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2646571" y="2379946"/>
            <a:ext cx="4207122" cy="252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7215047" y="2379946"/>
            <a:ext cx="4207122" cy="252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978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7783" y="6028376"/>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3475011" y="733097"/>
            <a:ext cx="7739934"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None/>
            </a:pPr>
            <a:r>
              <a:rPr lang="sr-Cyrl-CS" altLang="en-US" sz="2800" b="1" dirty="0" smtClean="0">
                <a:solidFill>
                  <a:srgbClr val="000000"/>
                </a:solidFill>
                <a:latin typeface="Arial" panose="020B0604020202020204" pitchFamily="34" charset="0"/>
                <a:cs typeface="Arial" panose="020B0604020202020204" pitchFamily="34" charset="0"/>
              </a:rPr>
              <a:t>ОСНОВНИ ПОДАЦИ О ПРОЈЕКТУ: </a:t>
            </a:r>
            <a:endParaRPr lang="en-US" altLang="en-US" sz="2800" dirty="0" smtClean="0">
              <a:solidFill>
                <a:srgbClr val="000000"/>
              </a:solidFill>
              <a:latin typeface="Arial" panose="020B0604020202020204" pitchFamily="34" charset="0"/>
              <a:cs typeface="Arial" panose="020B0604020202020204" pitchFamily="34" charset="0"/>
            </a:endParaRPr>
          </a:p>
        </p:txBody>
      </p:sp>
      <p:sp>
        <p:nvSpPr>
          <p:cNvPr id="21" name="Rectangle 7"/>
          <p:cNvSpPr>
            <a:spLocks noChangeArrowheads="1"/>
          </p:cNvSpPr>
          <p:nvPr/>
        </p:nvSpPr>
        <p:spPr bwMode="auto">
          <a:xfrm>
            <a:off x="6360481" y="1670427"/>
            <a:ext cx="5549509" cy="40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tx2"/>
              </a:buClr>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lgn="ctr">
              <a:spcBef>
                <a:spcPct val="20000"/>
              </a:spcBef>
              <a:defRPr sz="2800">
                <a:solidFill>
                  <a:schemeClr val="tx1"/>
                </a:solidFill>
                <a:latin typeface="Arial" panose="020B0604020202020204" pitchFamily="34" charset="0"/>
                <a:cs typeface="Arial" panose="020B0604020202020204" pitchFamily="34" charset="0"/>
              </a:defRPr>
            </a:lvl2pPr>
            <a:lvl3pPr algn="ctr">
              <a:spcBef>
                <a:spcPct val="20000"/>
              </a:spcBef>
              <a:buClr>
                <a:schemeClr val="tx2"/>
              </a:buClr>
              <a:defRPr sz="2400">
                <a:solidFill>
                  <a:schemeClr val="tx1"/>
                </a:solidFill>
                <a:latin typeface="Arial" panose="020B0604020202020204" pitchFamily="34" charset="0"/>
                <a:cs typeface="Arial" panose="020B0604020202020204" pitchFamily="34" charset="0"/>
              </a:defRPr>
            </a:lvl3pPr>
            <a:lvl4pPr algn="ctr">
              <a:spcBef>
                <a:spcPct val="20000"/>
              </a:spcBef>
              <a:defRPr sz="2000">
                <a:solidFill>
                  <a:schemeClr val="tx1"/>
                </a:solidFill>
                <a:latin typeface="Arial" panose="020B0604020202020204" pitchFamily="34" charset="0"/>
                <a:cs typeface="Arial" panose="020B0604020202020204" pitchFamily="34" charset="0"/>
              </a:defRPr>
            </a:lvl4pPr>
            <a:lvl5pPr algn="ctr">
              <a:spcBef>
                <a:spcPct val="20000"/>
              </a:spcBef>
              <a:buClr>
                <a:schemeClr val="tx2"/>
              </a:buClr>
              <a:defRPr sz="2000">
                <a:solidFill>
                  <a:schemeClr val="tx1"/>
                </a:solidFill>
                <a:latin typeface="Arial" panose="020B0604020202020204" pitchFamily="34" charset="0"/>
                <a:cs typeface="Arial" panose="020B0604020202020204" pitchFamily="34" charset="0"/>
              </a:defRPr>
            </a:lvl5pPr>
            <a:lvl6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6pPr>
            <a:lvl7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7pPr>
            <a:lvl8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8pPr>
            <a:lvl9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9pPr>
          </a:lstStyle>
          <a:p>
            <a:pPr marL="285750" indent="-285750" algn="just" eaLnBrk="1" hangingPunct="1">
              <a:spcBef>
                <a:spcPct val="0"/>
              </a:spcBef>
              <a:buFont typeface="Wingdings" pitchFamily="2" charset="2"/>
              <a:buChar char="q"/>
              <a:defRPr/>
            </a:pPr>
            <a:r>
              <a:rPr lang="sr-Cyrl-CS" altLang="en-US" sz="1800" dirty="0" smtClean="0">
                <a:solidFill>
                  <a:srgbClr val="000000"/>
                </a:solidFill>
                <a:effectLst/>
              </a:rPr>
              <a:t>У периоду који је претходио изради Генералног пројекта, урађен је знатан број студија и истраживања, који су прихватили изградњу “</a:t>
            </a:r>
            <a:r>
              <a:rPr lang="sr-Cyrl-CS" altLang="en-US" sz="1800" b="1" dirty="0" smtClean="0">
                <a:solidFill>
                  <a:srgbClr val="000000"/>
                </a:solidFill>
                <a:effectLst/>
              </a:rPr>
              <a:t>новог аутопута</a:t>
            </a:r>
            <a:r>
              <a:rPr lang="sr-Cyrl-CS" altLang="en-US" sz="1800" dirty="0" smtClean="0">
                <a:solidFill>
                  <a:srgbClr val="000000"/>
                </a:solidFill>
                <a:effectLst/>
              </a:rPr>
              <a:t>” у западном делу РС, као </a:t>
            </a:r>
            <a:r>
              <a:rPr lang="sr-Cyrl-CS" altLang="en-US" sz="1800" b="1" u="sng" dirty="0" smtClean="0">
                <a:solidFill>
                  <a:srgbClr val="000000"/>
                </a:solidFill>
                <a:effectLst/>
              </a:rPr>
              <a:t>високо приоритетног пројекта</a:t>
            </a:r>
          </a:p>
          <a:p>
            <a:pPr marL="285750" indent="-285750" algn="just" eaLnBrk="1" hangingPunct="1">
              <a:spcBef>
                <a:spcPct val="0"/>
              </a:spcBef>
              <a:buFont typeface="Wingdings" pitchFamily="2" charset="2"/>
              <a:buChar char="q"/>
              <a:defRPr/>
            </a:pPr>
            <a:endParaRPr lang="sr-Cyrl-CS" altLang="en-US" sz="1800" u="sng" dirty="0" smtClean="0">
              <a:solidFill>
                <a:srgbClr val="000000"/>
              </a:solidFill>
              <a:effectLst/>
            </a:endParaRPr>
          </a:p>
          <a:p>
            <a:pPr marL="285750" indent="-285750" algn="just" eaLnBrk="1" hangingPunct="1">
              <a:spcBef>
                <a:spcPct val="0"/>
              </a:spcBef>
              <a:buFont typeface="Wingdings" pitchFamily="2" charset="2"/>
              <a:buChar char="q"/>
              <a:defRPr/>
            </a:pPr>
            <a:r>
              <a:rPr lang="sr-Cyrl-CS" altLang="en-US" sz="1800" dirty="0" smtClean="0">
                <a:solidFill>
                  <a:srgbClr val="000000"/>
                </a:solidFill>
                <a:effectLst/>
              </a:rPr>
              <a:t>Најважнија и тренутно најоптерећенија путна веза у РС је коридор север – југ</a:t>
            </a:r>
            <a:r>
              <a:rPr lang="en-US" altLang="en-US" sz="1800" dirty="0" smtClean="0">
                <a:solidFill>
                  <a:srgbClr val="000000"/>
                </a:solidFill>
                <a:effectLst/>
              </a:rPr>
              <a:t> </a:t>
            </a:r>
            <a:r>
              <a:rPr lang="sr-Cyrl-CS" altLang="en-US" sz="1800" dirty="0" smtClean="0">
                <a:solidFill>
                  <a:srgbClr val="000000"/>
                </a:solidFill>
                <a:effectLst/>
              </a:rPr>
              <a:t>(Градишка – Бања Лука – Мркоњић Град – Сплит) који пролази кроз Бања Луку и има назив </a:t>
            </a:r>
            <a:r>
              <a:rPr lang="sr-Cyrl-CS" altLang="en-US" sz="1800" b="1" u="sng" dirty="0" smtClean="0">
                <a:solidFill>
                  <a:srgbClr val="000000"/>
                </a:solidFill>
                <a:effectLst/>
              </a:rPr>
              <a:t>Европски пут Е-661</a:t>
            </a:r>
          </a:p>
          <a:p>
            <a:pPr algn="l" eaLnBrk="1" hangingPunct="1">
              <a:defRPr/>
            </a:pPr>
            <a:endParaRPr lang="sr-Cyrl-CS" altLang="en-US" sz="1800" dirty="0" smtClean="0"/>
          </a:p>
          <a:p>
            <a:pPr algn="l" eaLnBrk="1" hangingPunct="1">
              <a:defRPr/>
            </a:pPr>
            <a:endParaRPr lang="sr-Cyrl-CS" altLang="en-US" sz="1800" dirty="0" smtClean="0">
              <a:effectLst/>
            </a:endParaRPr>
          </a:p>
          <a:p>
            <a:pPr algn="l" eaLnBrk="1" hangingPunct="1">
              <a:defRPr/>
            </a:pPr>
            <a:r>
              <a:rPr lang="sr-Cyrl-CS" altLang="en-US" sz="1800" dirty="0" smtClean="0"/>
              <a:t>  </a:t>
            </a:r>
            <a:endParaRPr lang="en-US" altLang="en-US" sz="18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645" y="1516377"/>
            <a:ext cx="5541313" cy="4320000"/>
          </a:xfrm>
          <a:prstGeom prst="rect">
            <a:avLst/>
          </a:prstGeom>
        </p:spPr>
      </p:pic>
      <p:sp>
        <p:nvSpPr>
          <p:cNvPr id="8" name="Oval 7"/>
          <p:cNvSpPr/>
          <p:nvPr/>
        </p:nvSpPr>
        <p:spPr>
          <a:xfrm rot="1716626">
            <a:off x="931348" y="1926797"/>
            <a:ext cx="1115913" cy="318128"/>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25" name="Freeform 1024"/>
          <p:cNvSpPr/>
          <p:nvPr/>
        </p:nvSpPr>
        <p:spPr>
          <a:xfrm>
            <a:off x="1489305" y="1766170"/>
            <a:ext cx="513897" cy="1453020"/>
          </a:xfrm>
          <a:custGeom>
            <a:avLst/>
            <a:gdLst>
              <a:gd name="connsiteX0" fmla="*/ 450937 w 513897"/>
              <a:gd name="connsiteY0" fmla="*/ 0 h 1453020"/>
              <a:gd name="connsiteX1" fmla="*/ 450937 w 513897"/>
              <a:gd name="connsiteY1" fmla="*/ 187891 h 1453020"/>
              <a:gd name="connsiteX2" fmla="*/ 501041 w 513897"/>
              <a:gd name="connsiteY2" fmla="*/ 250521 h 1453020"/>
              <a:gd name="connsiteX3" fmla="*/ 501041 w 513897"/>
              <a:gd name="connsiteY3" fmla="*/ 400833 h 1453020"/>
              <a:gd name="connsiteX4" fmla="*/ 475989 w 513897"/>
              <a:gd name="connsiteY4" fmla="*/ 438411 h 1453020"/>
              <a:gd name="connsiteX5" fmla="*/ 463463 w 513897"/>
              <a:gd name="connsiteY5" fmla="*/ 488515 h 1453020"/>
              <a:gd name="connsiteX6" fmla="*/ 450937 w 513897"/>
              <a:gd name="connsiteY6" fmla="*/ 563672 h 1453020"/>
              <a:gd name="connsiteX7" fmla="*/ 375780 w 513897"/>
              <a:gd name="connsiteY7" fmla="*/ 638828 h 1453020"/>
              <a:gd name="connsiteX8" fmla="*/ 363254 w 513897"/>
              <a:gd name="connsiteY8" fmla="*/ 676406 h 1453020"/>
              <a:gd name="connsiteX9" fmla="*/ 388306 w 513897"/>
              <a:gd name="connsiteY9" fmla="*/ 876822 h 1453020"/>
              <a:gd name="connsiteX10" fmla="*/ 350728 w 513897"/>
              <a:gd name="connsiteY10" fmla="*/ 1039661 h 1453020"/>
              <a:gd name="connsiteX11" fmla="*/ 313150 w 513897"/>
              <a:gd name="connsiteY11" fmla="*/ 1064713 h 1453020"/>
              <a:gd name="connsiteX12" fmla="*/ 187890 w 513897"/>
              <a:gd name="connsiteY12" fmla="*/ 1077239 h 1453020"/>
              <a:gd name="connsiteX13" fmla="*/ 162838 w 513897"/>
              <a:gd name="connsiteY13" fmla="*/ 1152395 h 1453020"/>
              <a:gd name="connsiteX14" fmla="*/ 150312 w 513897"/>
              <a:gd name="connsiteY14" fmla="*/ 1252603 h 1453020"/>
              <a:gd name="connsiteX15" fmla="*/ 75156 w 513897"/>
              <a:gd name="connsiteY15" fmla="*/ 1327759 h 1453020"/>
              <a:gd name="connsiteX16" fmla="*/ 37578 w 513897"/>
              <a:gd name="connsiteY16" fmla="*/ 1415441 h 1453020"/>
              <a:gd name="connsiteX17" fmla="*/ 0 w 513897"/>
              <a:gd name="connsiteY17" fmla="*/ 1453020 h 145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897" h="1453020">
                <a:moveTo>
                  <a:pt x="450937" y="0"/>
                </a:moveTo>
                <a:cubicBezTo>
                  <a:pt x="439451" y="68918"/>
                  <a:pt x="424805" y="114722"/>
                  <a:pt x="450937" y="187891"/>
                </a:cubicBezTo>
                <a:cubicBezTo>
                  <a:pt x="459929" y="213069"/>
                  <a:pt x="484340" y="229644"/>
                  <a:pt x="501041" y="250521"/>
                </a:cubicBezTo>
                <a:cubicBezTo>
                  <a:pt x="512175" y="317326"/>
                  <a:pt x="523309" y="334028"/>
                  <a:pt x="501041" y="400833"/>
                </a:cubicBezTo>
                <a:cubicBezTo>
                  <a:pt x="496280" y="415115"/>
                  <a:pt x="484340" y="425885"/>
                  <a:pt x="475989" y="438411"/>
                </a:cubicBezTo>
                <a:cubicBezTo>
                  <a:pt x="471814" y="455112"/>
                  <a:pt x="466839" y="471634"/>
                  <a:pt x="463463" y="488515"/>
                </a:cubicBezTo>
                <a:cubicBezTo>
                  <a:pt x="458482" y="513420"/>
                  <a:pt x="463734" y="541734"/>
                  <a:pt x="450937" y="563672"/>
                </a:cubicBezTo>
                <a:cubicBezTo>
                  <a:pt x="433085" y="594275"/>
                  <a:pt x="375780" y="638828"/>
                  <a:pt x="375780" y="638828"/>
                </a:cubicBezTo>
                <a:cubicBezTo>
                  <a:pt x="371605" y="651354"/>
                  <a:pt x="363254" y="663202"/>
                  <a:pt x="363254" y="676406"/>
                </a:cubicBezTo>
                <a:cubicBezTo>
                  <a:pt x="363254" y="707979"/>
                  <a:pt x="382760" y="838000"/>
                  <a:pt x="388306" y="876822"/>
                </a:cubicBezTo>
                <a:cubicBezTo>
                  <a:pt x="381766" y="942225"/>
                  <a:pt x="396371" y="994018"/>
                  <a:pt x="350728" y="1039661"/>
                </a:cubicBezTo>
                <a:cubicBezTo>
                  <a:pt x="340083" y="1050306"/>
                  <a:pt x="327819" y="1061328"/>
                  <a:pt x="313150" y="1064713"/>
                </a:cubicBezTo>
                <a:cubicBezTo>
                  <a:pt x="272263" y="1074148"/>
                  <a:pt x="229643" y="1073064"/>
                  <a:pt x="187890" y="1077239"/>
                </a:cubicBezTo>
                <a:cubicBezTo>
                  <a:pt x="179539" y="1102291"/>
                  <a:pt x="166113" y="1126192"/>
                  <a:pt x="162838" y="1152395"/>
                </a:cubicBezTo>
                <a:cubicBezTo>
                  <a:pt x="158663" y="1185798"/>
                  <a:pt x="165366" y="1222494"/>
                  <a:pt x="150312" y="1252603"/>
                </a:cubicBezTo>
                <a:cubicBezTo>
                  <a:pt x="134468" y="1284292"/>
                  <a:pt x="75156" y="1327759"/>
                  <a:pt x="75156" y="1327759"/>
                </a:cubicBezTo>
                <a:cubicBezTo>
                  <a:pt x="64022" y="1361162"/>
                  <a:pt x="58216" y="1384483"/>
                  <a:pt x="37578" y="1415441"/>
                </a:cubicBezTo>
                <a:cubicBezTo>
                  <a:pt x="37576" y="1415444"/>
                  <a:pt x="6265" y="1446755"/>
                  <a:pt x="0" y="145302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9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373"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Title 1"/>
          <p:cNvSpPr>
            <a:spLocks noGrp="1"/>
          </p:cNvSpPr>
          <p:nvPr/>
        </p:nvSpPr>
        <p:spPr>
          <a:xfrm>
            <a:off x="2932360" y="16066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sz="3200" b="1" dirty="0" smtClean="0">
                <a:solidFill>
                  <a:srgbClr val="000000"/>
                </a:solidFill>
                <a:latin typeface="Arial" pitchFamily="34" charset="0"/>
                <a:cs typeface="Arial" pitchFamily="34" charset="0"/>
              </a:rPr>
              <a:t>ПРАТЕЋИ САДРЖАЈИ</a:t>
            </a:r>
            <a:endParaRPr lang="en-US" sz="3200" b="1" dirty="0">
              <a:solidFill>
                <a:srgbClr val="000000"/>
              </a:solidFill>
              <a:latin typeface="Arial" pitchFamily="34" charset="0"/>
              <a:cs typeface="Arial" pitchFamily="34" charset="0"/>
            </a:endParaRPr>
          </a:p>
        </p:txBody>
      </p:sp>
      <p:sp>
        <p:nvSpPr>
          <p:cNvPr id="20" name="Content Placeholder 2"/>
          <p:cNvSpPr>
            <a:spLocks noGrp="1"/>
          </p:cNvSpPr>
          <p:nvPr/>
        </p:nvSpPr>
        <p:spPr>
          <a:xfrm>
            <a:off x="2709729" y="12052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pPr>
            <a:r>
              <a:rPr lang="sr-Cyrl-RS" sz="2000" b="1" i="1" dirty="0">
                <a:solidFill>
                  <a:srgbClr val="000000"/>
                </a:solidFill>
                <a:latin typeface="Arial" pitchFamily="34" charset="0"/>
                <a:cs typeface="Arial" pitchFamily="34" charset="0"/>
              </a:rPr>
              <a:t>Ф</a:t>
            </a:r>
            <a:r>
              <a:rPr lang="sr-Cyrl-RS" sz="2000" b="1" i="1" dirty="0" smtClean="0">
                <a:solidFill>
                  <a:srgbClr val="000000"/>
                </a:solidFill>
                <a:latin typeface="Arial" pitchFamily="34" charset="0"/>
                <a:cs typeface="Arial" pitchFamily="34" charset="0"/>
              </a:rPr>
              <a:t>ункционални садржаји:</a:t>
            </a:r>
          </a:p>
          <a:p>
            <a:pPr lvl="1">
              <a:buFont typeface="Wingdings" panose="05000000000000000000" pitchFamily="2" charset="2"/>
              <a:buChar char="§"/>
            </a:pPr>
            <a:r>
              <a:rPr lang="sr-Cyrl-RS" sz="2000" dirty="0">
                <a:solidFill>
                  <a:srgbClr val="000000"/>
                </a:solidFill>
                <a:latin typeface="Arial" pitchFamily="34" charset="0"/>
                <a:cs typeface="Arial" pitchFamily="34" charset="0"/>
              </a:rPr>
              <a:t>базе за одржавање путева,</a:t>
            </a:r>
          </a:p>
          <a:p>
            <a:pPr lvl="1">
              <a:buFont typeface="Wingdings" panose="05000000000000000000" pitchFamily="2" charset="2"/>
              <a:buChar char="§"/>
            </a:pPr>
            <a:r>
              <a:rPr lang="sr-Cyrl-CS" sz="2000" dirty="0">
                <a:solidFill>
                  <a:srgbClr val="000000"/>
                </a:solidFill>
                <a:latin typeface="Arial" pitchFamily="34" charset="0"/>
                <a:cs typeface="Arial" pitchFamily="34" charset="0"/>
              </a:rPr>
              <a:t>службе и објекти за управљање и контролу саобраћаја,</a:t>
            </a:r>
          </a:p>
          <a:p>
            <a:pPr lvl="1">
              <a:buFont typeface="Wingdings" panose="05000000000000000000" pitchFamily="2" charset="2"/>
              <a:buChar char="§"/>
            </a:pPr>
            <a:r>
              <a:rPr lang="sr-Cyrl-CS" sz="2000" dirty="0">
                <a:solidFill>
                  <a:srgbClr val="000000"/>
                </a:solidFill>
                <a:latin typeface="Arial" pitchFamily="34" charset="0"/>
                <a:cs typeface="Arial" pitchFamily="34" charset="0"/>
              </a:rPr>
              <a:t>службе и објекти за наплату путарине</a:t>
            </a:r>
            <a:r>
              <a:rPr lang="sr-Cyrl-CS" sz="2000" dirty="0" smtClean="0">
                <a:solidFill>
                  <a:srgbClr val="000000"/>
                </a:solidFill>
                <a:latin typeface="Arial" pitchFamily="34" charset="0"/>
                <a:cs typeface="Arial" pitchFamily="34" charset="0"/>
              </a:rPr>
              <a:t>.</a:t>
            </a:r>
          </a:p>
          <a:p>
            <a:pPr marL="457200" lvl="1" indent="0">
              <a:buNone/>
            </a:pPr>
            <a:endParaRPr lang="en-US" sz="2000" dirty="0">
              <a:solidFill>
                <a:srgbClr val="000000"/>
              </a:solidFill>
              <a:latin typeface="Arial" pitchFamily="34" charset="0"/>
              <a:cs typeface="Arial" pitchFamily="34" charset="0"/>
            </a:endParaRPr>
          </a:p>
          <a:p>
            <a:pPr>
              <a:buFont typeface="Wingdings" pitchFamily="2" charset="2"/>
              <a:buChar char="Ø"/>
            </a:pPr>
            <a:r>
              <a:rPr lang="sr-Cyrl-RS" sz="2000" b="1" i="1" dirty="0">
                <a:solidFill>
                  <a:srgbClr val="000000"/>
                </a:solidFill>
                <a:latin typeface="Arial" pitchFamily="34" charset="0"/>
                <a:cs typeface="Arial" pitchFamily="34" charset="0"/>
              </a:rPr>
              <a:t>С</a:t>
            </a:r>
            <a:r>
              <a:rPr lang="sr-Cyrl-RS" sz="2000" b="1" i="1" dirty="0" smtClean="0">
                <a:solidFill>
                  <a:srgbClr val="000000"/>
                </a:solidFill>
                <a:latin typeface="Arial" pitchFamily="34" charset="0"/>
                <a:cs typeface="Arial" pitchFamily="34" charset="0"/>
              </a:rPr>
              <a:t>адржаји за потребе корисника пута:</a:t>
            </a:r>
          </a:p>
          <a:p>
            <a:pPr lvl="1">
              <a:buFont typeface="Wingdings" panose="05000000000000000000" pitchFamily="2" charset="2"/>
              <a:buChar char="§"/>
            </a:pPr>
            <a:r>
              <a:rPr lang="sr-Cyrl-CS" sz="2000" dirty="0">
                <a:solidFill>
                  <a:srgbClr val="000000"/>
                </a:solidFill>
                <a:latin typeface="Arial" pitchFamily="34" charset="0"/>
                <a:cs typeface="Arial" pitchFamily="34" charset="0"/>
              </a:rPr>
              <a:t>паркиралишта </a:t>
            </a:r>
            <a:endParaRPr lang="sr-Cyrl-CS" sz="2000" dirty="0" smtClean="0">
              <a:solidFill>
                <a:srgbClr val="000000"/>
              </a:solidFill>
              <a:latin typeface="Arial" pitchFamily="34" charset="0"/>
              <a:cs typeface="Arial" pitchFamily="34" charset="0"/>
            </a:endParaRPr>
          </a:p>
          <a:p>
            <a:pPr lvl="1">
              <a:buFont typeface="Wingdings" panose="05000000000000000000" pitchFamily="2" charset="2"/>
              <a:buChar char="§"/>
            </a:pPr>
            <a:r>
              <a:rPr lang="sr-Cyrl-CS" sz="2000" dirty="0">
                <a:solidFill>
                  <a:srgbClr val="000000"/>
                </a:solidFill>
                <a:latin typeface="Arial" pitchFamily="34" charset="0"/>
                <a:cs typeface="Arial" pitchFamily="34" charset="0"/>
              </a:rPr>
              <a:t>одморишта </a:t>
            </a:r>
            <a:endParaRPr lang="sr-Cyrl-CS" sz="2000" dirty="0" smtClean="0">
              <a:solidFill>
                <a:srgbClr val="000000"/>
              </a:solidFill>
              <a:latin typeface="Arial" pitchFamily="34" charset="0"/>
              <a:cs typeface="Arial" pitchFamily="34" charset="0"/>
            </a:endParaRPr>
          </a:p>
          <a:p>
            <a:pPr lvl="1">
              <a:buFont typeface="Wingdings" panose="05000000000000000000" pitchFamily="2" charset="2"/>
              <a:buChar char="§"/>
            </a:pPr>
            <a:r>
              <a:rPr lang="sr-Cyrl-CS" sz="2000" dirty="0">
                <a:solidFill>
                  <a:srgbClr val="000000"/>
                </a:solidFill>
                <a:latin typeface="Arial" pitchFamily="34" charset="0"/>
                <a:cs typeface="Arial" pitchFamily="34" charset="0"/>
              </a:rPr>
              <a:t>станице за снабдевање горивом </a:t>
            </a:r>
            <a:endParaRPr lang="sr-Cyrl-CS" sz="2000" dirty="0" smtClean="0">
              <a:solidFill>
                <a:srgbClr val="000000"/>
              </a:solidFill>
              <a:latin typeface="Arial" pitchFamily="34" charset="0"/>
              <a:cs typeface="Arial" pitchFamily="34" charset="0"/>
            </a:endParaRPr>
          </a:p>
          <a:p>
            <a:pPr lvl="1">
              <a:buFont typeface="Wingdings" panose="05000000000000000000" pitchFamily="2" charset="2"/>
              <a:buChar char="§"/>
            </a:pPr>
            <a:r>
              <a:rPr lang="sr-Cyrl-CS" sz="2000" dirty="0">
                <a:solidFill>
                  <a:srgbClr val="000000"/>
                </a:solidFill>
                <a:latin typeface="Arial" pitchFamily="34" charset="0"/>
                <a:cs typeface="Arial" pitchFamily="34" charset="0"/>
              </a:rPr>
              <a:t>сервиси за возила </a:t>
            </a:r>
            <a:endParaRPr lang="sr-Cyrl-CS" sz="2000" dirty="0" smtClean="0">
              <a:solidFill>
                <a:srgbClr val="000000"/>
              </a:solidFill>
              <a:latin typeface="Arial" pitchFamily="34" charset="0"/>
              <a:cs typeface="Arial" pitchFamily="34" charset="0"/>
            </a:endParaRPr>
          </a:p>
          <a:p>
            <a:pPr lvl="1">
              <a:buFont typeface="Wingdings" panose="05000000000000000000" pitchFamily="2" charset="2"/>
              <a:buChar char="§"/>
            </a:pPr>
            <a:r>
              <a:rPr lang="sr-Cyrl-CS" sz="2000" dirty="0">
                <a:solidFill>
                  <a:srgbClr val="000000"/>
                </a:solidFill>
                <a:latin typeface="Arial" pitchFamily="34" charset="0"/>
                <a:cs typeface="Arial" pitchFamily="34" charset="0"/>
              </a:rPr>
              <a:t>мотели </a:t>
            </a:r>
            <a:endParaRPr lang="sr-Cyrl-RS" sz="20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4254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1478" y="5965430"/>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2547667" y="2891064"/>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RS" altLang="en-US" sz="3600" b="1" dirty="0" smtClean="0">
                <a:latin typeface="Arial" panose="020B0604020202020204" pitchFamily="34" charset="0"/>
                <a:cs typeface="Arial" panose="020B0604020202020204" pitchFamily="34" charset="0"/>
              </a:rPr>
              <a:t>ПРОСТОРНО-САОБРАЋАЈНА СТУДИЈА</a:t>
            </a:r>
            <a:r>
              <a:rPr lang="sr-Cyrl-CS" altLang="en-US" sz="3600" b="1" dirty="0" smtClean="0">
                <a:latin typeface="Arial" panose="020B0604020202020204" pitchFamily="34" charset="0"/>
                <a:cs typeface="Arial" panose="020B0604020202020204" pitchFamily="34" charset="0"/>
              </a:rPr>
              <a:t> </a:t>
            </a:r>
          </a:p>
        </p:txBody>
      </p:sp>
      <p:sp>
        <p:nvSpPr>
          <p:cNvPr id="23" name="Rectangle 3"/>
          <p:cNvSpPr txBox="1">
            <a:spLocks noChangeArrowheads="1"/>
          </p:cNvSpPr>
          <p:nvPr/>
        </p:nvSpPr>
        <p:spPr>
          <a:xfrm>
            <a:off x="5198272" y="3444643"/>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RS" altLang="en-US" sz="2400" b="1" dirty="0" smtClean="0">
                <a:latin typeface="Arial" panose="020B0604020202020204" pitchFamily="34" charset="0"/>
                <a:cs typeface="Arial" panose="020B0604020202020204" pitchFamily="34" charset="0"/>
              </a:rPr>
              <a:t>просторна анализа</a:t>
            </a:r>
            <a:r>
              <a:rPr lang="sr-Cyrl-CS" altLang="en-US" sz="2400" b="1"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8100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1478"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1"/>
          <p:cNvSpPr>
            <a:spLocks noChangeArrowheads="1"/>
          </p:cNvSpPr>
          <p:nvPr/>
        </p:nvSpPr>
        <p:spPr bwMode="auto">
          <a:xfrm>
            <a:off x="2300014" y="760378"/>
            <a:ext cx="9576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sr-Cyrl-RS" altLang="sr-Latn-RS" sz="1800" b="1" dirty="0">
                <a:solidFill>
                  <a:srgbClr val="FFFF00"/>
                </a:solidFill>
              </a:rPr>
              <a:t>    </a:t>
            </a:r>
            <a:r>
              <a:rPr lang="sr-Cyrl-RS" altLang="sr-Latn-RS" sz="2400" b="1" dirty="0">
                <a:solidFill>
                  <a:srgbClr val="000000"/>
                </a:solidFill>
              </a:rPr>
              <a:t>ВАРИЈАНТНА  РЕШЕЊА  У ОДНОСУ  НА ПОСТОЈЕЋЕ </a:t>
            </a:r>
            <a:r>
              <a:rPr lang="sr-Cyrl-RS" altLang="sr-Latn-RS" sz="2400" b="1" dirty="0" smtClean="0">
                <a:solidFill>
                  <a:srgbClr val="000000"/>
                </a:solidFill>
              </a:rPr>
              <a:t>КОРИШЋЕЊЕ ПРОСТОРА</a:t>
            </a:r>
            <a:endParaRPr lang="sr-Latn-RS" altLang="sr-Latn-RS" sz="2400" dirty="0">
              <a:solidFill>
                <a:srgbClr val="000000"/>
              </a:solidFill>
            </a:endParaRPr>
          </a:p>
        </p:txBody>
      </p:sp>
      <p:sp>
        <p:nvSpPr>
          <p:cNvPr id="22" name="Rectangle 21"/>
          <p:cNvSpPr/>
          <p:nvPr/>
        </p:nvSpPr>
        <p:spPr>
          <a:xfrm>
            <a:off x="2458234" y="1591375"/>
            <a:ext cx="9260288" cy="2277547"/>
          </a:xfrm>
          <a:prstGeom prst="rect">
            <a:avLst/>
          </a:prstGeom>
        </p:spPr>
        <p:txBody>
          <a:bodyPr wrap="square">
            <a:spAutoFit/>
          </a:bodyPr>
          <a:lstStyle/>
          <a:p>
            <a:pPr eaLnBrk="1" hangingPunct="1">
              <a:defRPr/>
            </a:pPr>
            <a:r>
              <a:rPr lang="sr-Cyrl-CS" sz="1600" dirty="0">
                <a:solidFill>
                  <a:srgbClr val="000000"/>
                </a:solidFill>
                <a:latin typeface="Arial" charset="0"/>
                <a:cs typeface="Arial" charset="0"/>
              </a:rPr>
              <a:t>У смислу стварања нових ограничења у простору које утичу на коришћење природних ресурса, најповољнија је она варијанта која у:</a:t>
            </a:r>
          </a:p>
          <a:p>
            <a:pPr marL="742950" lvl="1" indent="-285750" eaLnBrk="1" hangingPunct="1">
              <a:spcBef>
                <a:spcPts val="1200"/>
              </a:spcBef>
              <a:buFont typeface="Arial" panose="020B0604020202020204" pitchFamily="34" charset="0"/>
              <a:buChar char="‾"/>
              <a:defRPr/>
            </a:pPr>
            <a:r>
              <a:rPr lang="sr-Cyrl-CS" sz="1600" dirty="0">
                <a:solidFill>
                  <a:srgbClr val="000000"/>
                </a:solidFill>
                <a:latin typeface="Arial" charset="0"/>
                <a:cs typeface="Arial" charset="0"/>
              </a:rPr>
              <a:t>н</a:t>
            </a:r>
            <a:r>
              <a:rPr lang="sr-Cyrl-CS" sz="1600" dirty="0" smtClean="0">
                <a:solidFill>
                  <a:srgbClr val="000000"/>
                </a:solidFill>
                <a:latin typeface="Arial" charset="0"/>
                <a:cs typeface="Arial" charset="0"/>
              </a:rPr>
              <a:t>ајмањој </a:t>
            </a:r>
            <a:r>
              <a:rPr lang="sr-Cyrl-CS" sz="1600" dirty="0">
                <a:solidFill>
                  <a:srgbClr val="000000"/>
                </a:solidFill>
                <a:latin typeface="Arial" charset="0"/>
                <a:cs typeface="Arial" charset="0"/>
              </a:rPr>
              <a:t>мери пролази кроз тешко обновљиво зељиште </a:t>
            </a:r>
          </a:p>
          <a:p>
            <a:pPr lvl="1" eaLnBrk="1" hangingPunct="1">
              <a:defRPr/>
            </a:pPr>
            <a:r>
              <a:rPr lang="sr-Cyrl-CS" sz="1600" dirty="0">
                <a:solidFill>
                  <a:srgbClr val="000000"/>
                </a:solidFill>
                <a:latin typeface="Arial" charset="0"/>
                <a:cs typeface="Arial" charset="0"/>
              </a:rPr>
              <a:t>    (обрадиво земљиште,</a:t>
            </a:r>
            <a:r>
              <a:rPr lang="sr-Latn-RS" sz="1600" dirty="0">
                <a:solidFill>
                  <a:srgbClr val="000000"/>
                </a:solidFill>
                <a:latin typeface="Arial" charset="0"/>
                <a:cs typeface="Arial" charset="0"/>
              </a:rPr>
              <a:t> </a:t>
            </a:r>
            <a:r>
              <a:rPr lang="sr-Cyrl-CS" sz="1600" dirty="0" smtClean="0">
                <a:solidFill>
                  <a:srgbClr val="000000"/>
                </a:solidFill>
                <a:latin typeface="Arial" charset="0"/>
                <a:cs typeface="Arial" charset="0"/>
              </a:rPr>
              <a:t>воћњаке, винограде</a:t>
            </a:r>
            <a:r>
              <a:rPr lang="sr-Cyrl-CS" sz="1600" dirty="0">
                <a:solidFill>
                  <a:srgbClr val="000000"/>
                </a:solidFill>
                <a:latin typeface="Arial" charset="0"/>
                <a:cs typeface="Arial" charset="0"/>
              </a:rPr>
              <a:t>,</a:t>
            </a:r>
            <a:r>
              <a:rPr lang="sr-Latn-RS" sz="1600" dirty="0">
                <a:solidFill>
                  <a:srgbClr val="000000"/>
                </a:solidFill>
                <a:latin typeface="Arial" charset="0"/>
                <a:cs typeface="Arial" charset="0"/>
              </a:rPr>
              <a:t> </a:t>
            </a:r>
            <a:r>
              <a:rPr lang="sr-Cyrl-CS" sz="1600" dirty="0">
                <a:solidFill>
                  <a:srgbClr val="000000"/>
                </a:solidFill>
                <a:latin typeface="Arial" charset="0"/>
                <a:cs typeface="Arial" charset="0"/>
              </a:rPr>
              <a:t>ливаде и пашњаке).</a:t>
            </a:r>
          </a:p>
          <a:p>
            <a:pPr marL="742950" lvl="1" indent="-285750" eaLnBrk="1" hangingPunct="1">
              <a:spcBef>
                <a:spcPts val="1200"/>
              </a:spcBef>
              <a:buFont typeface="Arial" panose="020B0604020202020204" pitchFamily="34" charset="0"/>
              <a:buChar char="‾"/>
              <a:defRPr/>
            </a:pPr>
            <a:r>
              <a:rPr lang="sr-Cyrl-CS" sz="1600" dirty="0">
                <a:solidFill>
                  <a:srgbClr val="000000"/>
                </a:solidFill>
                <a:latin typeface="Arial" charset="0"/>
                <a:cs typeface="Arial" charset="0"/>
              </a:rPr>
              <a:t>н</a:t>
            </a:r>
            <a:r>
              <a:rPr lang="sr-Cyrl-CS" sz="1600" dirty="0" smtClean="0">
                <a:solidFill>
                  <a:srgbClr val="000000"/>
                </a:solidFill>
                <a:latin typeface="Arial" charset="0"/>
                <a:cs typeface="Arial" charset="0"/>
              </a:rPr>
              <a:t>ајвећој </a:t>
            </a:r>
            <a:r>
              <a:rPr lang="sr-Cyrl-CS" sz="1600" dirty="0">
                <a:solidFill>
                  <a:srgbClr val="000000"/>
                </a:solidFill>
                <a:latin typeface="Arial" charset="0"/>
                <a:cs typeface="Arial" charset="0"/>
              </a:rPr>
              <a:t>мери пролази кроз шумска земљишта, ресурс који је могуће обновити у краћем року и трпи мање утицаје од инфраструктурног система аутопута.</a:t>
            </a:r>
          </a:p>
          <a:p>
            <a:pPr marL="742950" lvl="1" indent="-285750" eaLnBrk="1" hangingPunct="1">
              <a:spcBef>
                <a:spcPts val="1200"/>
              </a:spcBef>
              <a:buFont typeface="Arial" panose="020B0604020202020204" pitchFamily="34" charset="0"/>
              <a:buChar char="‾"/>
              <a:defRPr/>
            </a:pPr>
            <a:r>
              <a:rPr lang="sr-Cyrl-CS" sz="1600" dirty="0">
                <a:solidFill>
                  <a:srgbClr val="000000"/>
                </a:solidFill>
                <a:latin typeface="Arial" charset="0"/>
                <a:cs typeface="Arial" charset="0"/>
              </a:rPr>
              <a:t>н</a:t>
            </a:r>
            <a:r>
              <a:rPr lang="sr-Cyrl-CS" sz="1600" dirty="0" smtClean="0">
                <a:solidFill>
                  <a:srgbClr val="000000"/>
                </a:solidFill>
                <a:latin typeface="Arial" charset="0"/>
                <a:cs typeface="Arial" charset="0"/>
              </a:rPr>
              <a:t>ајмање </a:t>
            </a:r>
            <a:r>
              <a:rPr lang="sr-Cyrl-CS" sz="1600" dirty="0">
                <a:solidFill>
                  <a:srgbClr val="000000"/>
                </a:solidFill>
                <a:latin typeface="Arial" charset="0"/>
                <a:cs typeface="Arial" charset="0"/>
              </a:rPr>
              <a:t>пролази и тангира  </a:t>
            </a:r>
            <a:r>
              <a:rPr lang="sr-Cyrl-RS" sz="1600" dirty="0">
                <a:solidFill>
                  <a:srgbClr val="000000"/>
                </a:solidFill>
                <a:latin typeface="Arial" charset="0"/>
                <a:cs typeface="Arial" charset="0"/>
              </a:rPr>
              <a:t>насељена </a:t>
            </a:r>
            <a:r>
              <a:rPr lang="sr-Cyrl-CS" sz="1600" dirty="0">
                <a:solidFill>
                  <a:srgbClr val="000000"/>
                </a:solidFill>
                <a:latin typeface="Arial" charset="0"/>
                <a:cs typeface="Arial" charset="0"/>
              </a:rPr>
              <a:t>подручја.</a:t>
            </a:r>
            <a:endParaRPr lang="sr-Latn-RS" sz="1600" dirty="0">
              <a:solidFill>
                <a:srgbClr val="000000"/>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59977572"/>
              </p:ext>
            </p:extLst>
          </p:nvPr>
        </p:nvGraphicFramePr>
        <p:xfrm>
          <a:off x="2874066" y="3986604"/>
          <a:ext cx="8128000" cy="2225040"/>
        </p:xfrm>
        <a:graphic>
          <a:graphicData uri="http://schemas.openxmlformats.org/drawingml/2006/table">
            <a:tbl>
              <a:tblPr firstRow="1" bandRow="1">
                <a:tableStyleId>{C083E6E3-FA7D-4D7B-A595-EF9225AFEA82}</a:tableStyleId>
              </a:tblPr>
              <a:tblGrid>
                <a:gridCol w="1625600"/>
                <a:gridCol w="812800"/>
                <a:gridCol w="812800"/>
                <a:gridCol w="812800"/>
                <a:gridCol w="812800"/>
                <a:gridCol w="812800"/>
                <a:gridCol w="812800"/>
                <a:gridCol w="812800"/>
                <a:gridCol w="812800"/>
              </a:tblGrid>
              <a:tr h="0">
                <a:tc gridSpan="9">
                  <a:txBody>
                    <a:bodyPr/>
                    <a:lstStyle/>
                    <a:p>
                      <a:pPr algn="ctr"/>
                      <a:r>
                        <a:rPr lang="sr-Cyrl-RS" sz="1400" dirty="0" smtClean="0">
                          <a:solidFill>
                            <a:srgbClr val="0000CC"/>
                          </a:solidFill>
                          <a:latin typeface="Arial" panose="020B0604020202020204" pitchFamily="34" charset="0"/>
                          <a:cs typeface="Arial" panose="020B0604020202020204" pitchFamily="34" charset="0"/>
                        </a:rPr>
                        <a:t>Дужина трасе разматраних варијантних решења будућег</a:t>
                      </a:r>
                      <a:r>
                        <a:rPr lang="sr-Cyrl-RS" sz="1400" baseline="0" dirty="0" smtClean="0">
                          <a:solidFill>
                            <a:srgbClr val="0000CC"/>
                          </a:solidFill>
                          <a:latin typeface="Arial" panose="020B0604020202020204" pitchFamily="34" charset="0"/>
                          <a:cs typeface="Arial" panose="020B0604020202020204" pitchFamily="34" charset="0"/>
                        </a:rPr>
                        <a:t> аутопута (</a:t>
                      </a:r>
                      <a:r>
                        <a:rPr lang="sr-Latn-RS" sz="1400" baseline="0" dirty="0" smtClean="0">
                          <a:solidFill>
                            <a:srgbClr val="0000CC"/>
                          </a:solidFill>
                          <a:latin typeface="Arial" panose="020B0604020202020204" pitchFamily="34" charset="0"/>
                          <a:cs typeface="Arial" panose="020B0604020202020204" pitchFamily="34" charset="0"/>
                        </a:rPr>
                        <a:t>km)</a:t>
                      </a:r>
                      <a:r>
                        <a:rPr lang="sr-Cyrl-RS" sz="1400" baseline="0" dirty="0" smtClean="0">
                          <a:solidFill>
                            <a:srgbClr val="0000CC"/>
                          </a:solidFill>
                          <a:latin typeface="Arial" panose="020B0604020202020204" pitchFamily="34" charset="0"/>
                          <a:cs typeface="Arial" panose="020B0604020202020204" pitchFamily="34" charset="0"/>
                        </a:rPr>
                        <a:t> у односу на постојеће коришћење простора</a:t>
                      </a:r>
                      <a:endParaRPr lang="en-US" sz="1400"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pPr algn="ct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a:txBody>
                    <a:bodyPr/>
                    <a:lstStyle/>
                    <a:p>
                      <a:pPr algn="ctr"/>
                      <a:r>
                        <a:rPr lang="sr-Cyrl-RS" sz="900" b="1" dirty="0" smtClean="0">
                          <a:solidFill>
                            <a:srgbClr val="0000CC"/>
                          </a:solidFill>
                          <a:latin typeface="Arial" panose="020B0604020202020204" pitchFamily="34" charset="0"/>
                          <a:cs typeface="Arial" panose="020B0604020202020204" pitchFamily="34" charset="0"/>
                        </a:rPr>
                        <a:t>Намена</a:t>
                      </a:r>
                      <a:endParaRPr lang="en-US" sz="9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sr-Cyrl-RS" sz="900" b="1" dirty="0" smtClean="0">
                        <a:solidFill>
                          <a:srgbClr val="0000CC"/>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sr-Cyrl-RS" sz="900" b="1" dirty="0" smtClean="0">
                          <a:solidFill>
                            <a:srgbClr val="0000CC"/>
                          </a:solidFill>
                          <a:latin typeface="Arial" panose="020B0604020202020204" pitchFamily="34" charset="0"/>
                          <a:cs typeface="Arial" panose="020B0604020202020204" pitchFamily="34" charset="0"/>
                        </a:rPr>
                        <a:t>Становање</a:t>
                      </a:r>
                      <a:r>
                        <a:rPr lang="sr-Latn-RS" sz="900" b="1" dirty="0" smtClean="0">
                          <a:solidFill>
                            <a:srgbClr val="0000CC"/>
                          </a:solidFill>
                          <a:latin typeface="Arial" panose="020B0604020202020204" pitchFamily="34" charset="0"/>
                          <a:cs typeface="Arial" panose="020B0604020202020204" pitchFamily="34" charset="0"/>
                        </a:rPr>
                        <a:t>     </a:t>
                      </a:r>
                      <a:endParaRPr lang="en-US" sz="9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dirty="0">
                        <a:latin typeface="Arial" panose="020B0604020202020204" pitchFamily="34" charset="0"/>
                        <a:cs typeface="Arial" panose="020B0604020202020204" pitchFamily="34" charset="0"/>
                      </a:endParaRPr>
                    </a:p>
                  </a:txBody>
                  <a:tcPr/>
                </a:tc>
                <a:tc gridSpan="2">
                  <a:txBody>
                    <a:bodyPr/>
                    <a:lstStyle/>
                    <a:p>
                      <a:pPr algn="ctr"/>
                      <a:r>
                        <a:rPr lang="sr-Cyrl-RS" sz="900" b="1" dirty="0" smtClean="0">
                          <a:solidFill>
                            <a:srgbClr val="0000CC"/>
                          </a:solidFill>
                          <a:latin typeface="Arial" panose="020B0604020202020204" pitchFamily="34" charset="0"/>
                          <a:cs typeface="Arial" panose="020B0604020202020204" pitchFamily="34" charset="0"/>
                        </a:rPr>
                        <a:t>Обрадиво</a:t>
                      </a:r>
                      <a:r>
                        <a:rPr lang="sr-Cyrl-RS" sz="900" b="1" baseline="0" dirty="0" smtClean="0">
                          <a:solidFill>
                            <a:srgbClr val="0000CC"/>
                          </a:solidFill>
                          <a:latin typeface="Arial" panose="020B0604020202020204" pitchFamily="34" charset="0"/>
                          <a:cs typeface="Arial" panose="020B0604020202020204" pitchFamily="34" charset="0"/>
                        </a:rPr>
                        <a:t> земљиште, воћњаци и виногради</a:t>
                      </a:r>
                      <a:endParaRPr lang="en-US" sz="9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dirty="0">
                        <a:latin typeface="Arial" panose="020B0604020202020204" pitchFamily="34" charset="0"/>
                        <a:cs typeface="Arial" panose="020B0604020202020204" pitchFamily="34" charset="0"/>
                      </a:endParaRPr>
                    </a:p>
                  </a:txBody>
                  <a:tcPr/>
                </a:tc>
                <a:tc gridSpan="2">
                  <a:txBody>
                    <a:bodyPr/>
                    <a:lstStyle/>
                    <a:p>
                      <a:pPr algn="ctr"/>
                      <a:r>
                        <a:rPr lang="sr-Cyrl-RS" sz="900" b="1" dirty="0" smtClean="0">
                          <a:solidFill>
                            <a:srgbClr val="0000CC"/>
                          </a:solidFill>
                          <a:latin typeface="Arial" panose="020B0604020202020204" pitchFamily="34" charset="0"/>
                          <a:cs typeface="Arial" panose="020B0604020202020204" pitchFamily="34" charset="0"/>
                        </a:rPr>
                        <a:t>Шуме</a:t>
                      </a:r>
                      <a:endParaRPr lang="en-US" sz="9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sr-Cyrl-RS" sz="900" b="1" dirty="0" smtClean="0">
                          <a:solidFill>
                            <a:srgbClr val="0000CC"/>
                          </a:solidFill>
                          <a:latin typeface="Arial" panose="020B0604020202020204" pitchFamily="34" charset="0"/>
                          <a:cs typeface="Arial" panose="020B0604020202020204" pitchFamily="34" charset="0"/>
                        </a:rPr>
                        <a:t>Ливаде и пашњаци</a:t>
                      </a:r>
                      <a:endParaRPr lang="en-US" sz="9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dirty="0">
                        <a:latin typeface="Arial" panose="020B0604020202020204" pitchFamily="34" charset="0"/>
                        <a:cs typeface="Arial" panose="020B0604020202020204" pitchFamily="34" charset="0"/>
                      </a:endParaRPr>
                    </a:p>
                  </a:txBody>
                  <a:tcPr/>
                </a:tc>
              </a:tr>
              <a:tr h="185420">
                <a:tc>
                  <a:txBody>
                    <a:bodyPr/>
                    <a:lstStyle/>
                    <a:p>
                      <a:pPr algn="ct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900" b="1" dirty="0" smtClean="0">
                          <a:solidFill>
                            <a:srgbClr val="000000"/>
                          </a:solidFill>
                          <a:latin typeface="Arial" panose="020B0604020202020204" pitchFamily="34" charset="0"/>
                          <a:cs typeface="Arial" panose="020B0604020202020204" pitchFamily="34" charset="0"/>
                        </a:rPr>
                        <a:t>km</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900" b="1" dirty="0" smtClean="0">
                          <a:solidFill>
                            <a:srgbClr val="000000"/>
                          </a:solidFill>
                          <a:latin typeface="Arial" panose="020B0604020202020204" pitchFamily="34" charset="0"/>
                          <a:cs typeface="Arial" panose="020B0604020202020204" pitchFamily="34" charset="0"/>
                        </a:rPr>
                        <a:t>%</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sz="900" b="1" dirty="0" smtClean="0">
                          <a:solidFill>
                            <a:srgbClr val="000000"/>
                          </a:solidFill>
                          <a:latin typeface="Arial" panose="020B0604020202020204" pitchFamily="34" charset="0"/>
                          <a:cs typeface="Arial" panose="020B0604020202020204" pitchFamily="34" charset="0"/>
                        </a:rPr>
                        <a:t>km</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sz="900" b="1" dirty="0" smtClean="0">
                          <a:solidFill>
                            <a:srgbClr val="000000"/>
                          </a:solidFill>
                          <a:latin typeface="Arial" panose="020B0604020202020204" pitchFamily="34" charset="0"/>
                          <a:cs typeface="Arial" panose="020B0604020202020204" pitchFamily="34" charset="0"/>
                        </a:rPr>
                        <a:t>%</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sz="900" b="1" dirty="0" smtClean="0">
                          <a:solidFill>
                            <a:srgbClr val="000000"/>
                          </a:solidFill>
                          <a:latin typeface="Arial" panose="020B0604020202020204" pitchFamily="34" charset="0"/>
                          <a:cs typeface="Arial" panose="020B0604020202020204" pitchFamily="34" charset="0"/>
                        </a:rPr>
                        <a:t>km</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sz="900" b="1" dirty="0" smtClean="0">
                          <a:solidFill>
                            <a:srgbClr val="000000"/>
                          </a:solidFill>
                          <a:latin typeface="Arial" panose="020B0604020202020204" pitchFamily="34" charset="0"/>
                          <a:cs typeface="Arial" panose="020B0604020202020204" pitchFamily="34" charset="0"/>
                        </a:rPr>
                        <a:t>%</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sz="900" b="1" dirty="0" smtClean="0">
                          <a:solidFill>
                            <a:srgbClr val="000000"/>
                          </a:solidFill>
                          <a:latin typeface="Arial" panose="020B0604020202020204" pitchFamily="34" charset="0"/>
                          <a:cs typeface="Arial" panose="020B0604020202020204" pitchFamily="34" charset="0"/>
                        </a:rPr>
                        <a:t>km</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sz="900" b="1" dirty="0" smtClean="0">
                          <a:solidFill>
                            <a:srgbClr val="000000"/>
                          </a:solidFill>
                          <a:latin typeface="Arial" panose="020B0604020202020204" pitchFamily="34" charset="0"/>
                          <a:cs typeface="Arial" panose="020B0604020202020204" pitchFamily="34" charset="0"/>
                        </a:rPr>
                        <a:t>%</a:t>
                      </a:r>
                      <a:endParaRPr lang="en-US" sz="9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Варијанта</a:t>
                      </a:r>
                      <a:r>
                        <a:rPr lang="sr-Cyrl-RS" sz="1400" b="1" baseline="0" dirty="0" smtClean="0">
                          <a:solidFill>
                            <a:srgbClr val="000000"/>
                          </a:solidFill>
                          <a:latin typeface="Arial" panose="020B0604020202020204" pitchFamily="34" charset="0"/>
                          <a:cs typeface="Arial" panose="020B0604020202020204" pitchFamily="34" charset="0"/>
                        </a:rPr>
                        <a:t> 1</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10.67</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13.57</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33.31</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42.38</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17.02</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21.65</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17.00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21.62</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Варијанта</a:t>
                      </a:r>
                      <a:r>
                        <a:rPr lang="sr-Cyrl-RS" sz="1400" b="1" baseline="0" dirty="0" smtClean="0">
                          <a:solidFill>
                            <a:srgbClr val="000000"/>
                          </a:solidFill>
                          <a:latin typeface="Arial" panose="020B0604020202020204" pitchFamily="34" charset="0"/>
                          <a:cs typeface="Arial" panose="020B0604020202020204" pitchFamily="34" charset="0"/>
                        </a:rPr>
                        <a:t> 2</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15.10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20.32</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35.19</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47.36</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12.40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16.68</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11.60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15.61</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Варијанта</a:t>
                      </a:r>
                      <a:r>
                        <a:rPr lang="sr-Cyrl-RS" sz="1400" b="1" baseline="0" dirty="0" smtClean="0">
                          <a:solidFill>
                            <a:srgbClr val="000000"/>
                          </a:solidFill>
                          <a:latin typeface="Arial" panose="020B0604020202020204" pitchFamily="34" charset="0"/>
                          <a:cs typeface="Arial" panose="020B0604020202020204" pitchFamily="34" charset="0"/>
                        </a:rPr>
                        <a:t> 3</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5.80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6.95</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32.40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38.64</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29.70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35.42</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15.90</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18.96</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889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230" y="5996055"/>
            <a:ext cx="694088" cy="540000"/>
          </a:xfrm>
          <a:prstGeom prst="rect">
            <a:avLst/>
          </a:prstGeom>
        </p:spPr>
      </p:pic>
      <p:sp>
        <p:nvSpPr>
          <p:cNvPr id="16" name="Title 2"/>
          <p:cNvSpPr txBox="1">
            <a:spLocks/>
          </p:cNvSpPr>
          <p:nvPr/>
        </p:nvSpPr>
        <p:spPr>
          <a:xfrm>
            <a:off x="2180632"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
          <p:cNvSpPr txBox="1">
            <a:spLocks noChangeArrowheads="1"/>
          </p:cNvSpPr>
          <p:nvPr/>
        </p:nvSpPr>
        <p:spPr>
          <a:xfrm>
            <a:off x="2932360" y="445416"/>
            <a:ext cx="8229600" cy="8346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altLang="sr-Latn-RS" sz="2400" b="1" dirty="0" smtClean="0">
                <a:solidFill>
                  <a:srgbClr val="FFFF00"/>
                </a:solidFill>
                <a:latin typeface="Arial" panose="020B0604020202020204" pitchFamily="34" charset="0"/>
                <a:cs typeface="Arial" panose="020B0604020202020204" pitchFamily="34" charset="0"/>
              </a:rPr>
              <a:t> </a:t>
            </a:r>
            <a:r>
              <a:rPr lang="sr-Cyrl-RS" altLang="sr-Latn-RS" sz="2400" b="1" dirty="0" smtClean="0">
                <a:solidFill>
                  <a:srgbClr val="000000"/>
                </a:solidFill>
                <a:latin typeface="Arial" panose="020B0604020202020204" pitchFamily="34" charset="0"/>
                <a:cs typeface="Arial" panose="020B0604020202020204" pitchFamily="34" charset="0"/>
              </a:rPr>
              <a:t>ВАРИЈАНТНА  РЕШЕЊА  У ОДНОСУ  НА ПЛАНИРАНУ НАМЕНУ ПРОСТОРА</a:t>
            </a:r>
            <a:endParaRPr lang="en-US" altLang="sr-Latn-RS" sz="2400" dirty="0" smtClean="0">
              <a:solidFill>
                <a:srgbClr val="000000"/>
              </a:solidFill>
              <a:latin typeface="Arial" panose="020B0604020202020204" pitchFamily="34" charset="0"/>
              <a:cs typeface="Arial" panose="020B0604020202020204" pitchFamily="34" charset="0"/>
            </a:endParaRPr>
          </a:p>
        </p:txBody>
      </p:sp>
      <p:sp>
        <p:nvSpPr>
          <p:cNvPr id="22" name="Rectangle 3"/>
          <p:cNvSpPr txBox="1">
            <a:spLocks noChangeArrowheads="1"/>
          </p:cNvSpPr>
          <p:nvPr/>
        </p:nvSpPr>
        <p:spPr>
          <a:xfrm>
            <a:off x="2449983" y="1280021"/>
            <a:ext cx="9530128" cy="3925359"/>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0" indent="0" algn="just">
              <a:lnSpc>
                <a:spcPct val="120000"/>
              </a:lnSpc>
              <a:buFont typeface="Wingdings" panose="05000000000000000000" pitchFamily="2" charset="2"/>
              <a:buNone/>
              <a:defRPr/>
            </a:pPr>
            <a:r>
              <a:rPr lang="sr-Cyrl-RS" sz="1800" dirty="0" smtClean="0">
                <a:solidFill>
                  <a:srgbClr val="000000"/>
                </a:solidFill>
                <a:latin typeface="Arial" panose="020B0604020202020204" pitchFamily="34" charset="0"/>
                <a:cs typeface="Arial" panose="020B0604020202020204" pitchFamily="34" charset="0"/>
              </a:rPr>
              <a:t>В</a:t>
            </a:r>
            <a:r>
              <a:rPr lang="sr-Cyrl-CS" sz="1800" dirty="0" smtClean="0">
                <a:solidFill>
                  <a:srgbClr val="000000"/>
                </a:solidFill>
                <a:latin typeface="Arial" panose="020B0604020202020204" pitchFamily="34" charset="0"/>
                <a:cs typeface="Arial" panose="020B0604020202020204" pitchFamily="34" charset="0"/>
              </a:rPr>
              <a:t>ажећа Планска документа Републике Српске у разматраном   коридору аутопута  Бања Лука-Приједор-Нови Град:</a:t>
            </a:r>
            <a:r>
              <a:rPr lang="sr-Cyrl-RS" sz="1800" dirty="0" smtClean="0">
                <a:solidFill>
                  <a:srgbClr val="000000"/>
                </a:solidFill>
                <a:latin typeface="Arial" panose="020B0604020202020204" pitchFamily="34" charset="0"/>
                <a:cs typeface="Arial" panose="020B0604020202020204" pitchFamily="34" charset="0"/>
              </a:rPr>
              <a:t> </a:t>
            </a:r>
          </a:p>
          <a:p>
            <a:pPr algn="just">
              <a:lnSpc>
                <a:spcPct val="100000"/>
              </a:lnSpc>
              <a:spcBef>
                <a:spcPts val="0"/>
              </a:spcBef>
              <a:buFont typeface="Wingdings" pitchFamily="2" charset="2"/>
              <a:buChar char="Ø"/>
              <a:defRPr/>
            </a:pPr>
            <a:r>
              <a:rPr lang="sr-Cyrl-RS" sz="1800" dirty="0" smtClean="0">
                <a:solidFill>
                  <a:srgbClr val="000000"/>
                </a:solidFill>
                <a:latin typeface="Arial" panose="020B0604020202020204" pitchFamily="34" charset="0"/>
                <a:cs typeface="Arial" panose="020B0604020202020204" pitchFamily="34" charset="0"/>
              </a:rPr>
              <a:t>Просторни план Републике Српске до 2015 („Службени гласник Републике Српске“, број 86/07)</a:t>
            </a:r>
            <a:endParaRPr lang="sr-Latn-RS" sz="1800" dirty="0" smtClean="0">
              <a:solidFill>
                <a:srgbClr val="000000"/>
              </a:solidFill>
              <a:latin typeface="Arial" panose="020B0604020202020204" pitchFamily="34" charset="0"/>
              <a:cs typeface="Arial" panose="020B0604020202020204" pitchFamily="34" charset="0"/>
            </a:endParaRPr>
          </a:p>
          <a:p>
            <a:pPr algn="just">
              <a:lnSpc>
                <a:spcPct val="100000"/>
              </a:lnSpc>
              <a:spcBef>
                <a:spcPts val="1200"/>
              </a:spcBef>
              <a:buFont typeface="Wingdings" pitchFamily="2" charset="2"/>
              <a:buChar char="Ø"/>
              <a:defRPr/>
            </a:pPr>
            <a:r>
              <a:rPr lang="sr-Cyrl-RS" sz="1800" dirty="0" smtClean="0">
                <a:solidFill>
                  <a:srgbClr val="000000"/>
                </a:solidFill>
                <a:latin typeface="Arial" panose="020B0604020202020204" pitchFamily="34" charset="0"/>
                <a:cs typeface="Arial" panose="020B0604020202020204" pitchFamily="34" charset="0"/>
              </a:rPr>
              <a:t>Измењен и допуњен Просторни план Републике Српске до 2025</a:t>
            </a:r>
            <a:r>
              <a:rPr lang="sr-Cyrl-CS" sz="1800" dirty="0">
                <a:solidFill>
                  <a:srgbClr val="000000"/>
                </a:solidFill>
                <a:latin typeface="Arial" panose="020B0604020202020204" pitchFamily="34" charset="0"/>
                <a:cs typeface="Arial" panose="020B0604020202020204" pitchFamily="34" charset="0"/>
              </a:rPr>
              <a:t> </a:t>
            </a:r>
            <a:r>
              <a:rPr lang="sr-Cyrl-RS" sz="1800" dirty="0" smtClean="0">
                <a:solidFill>
                  <a:srgbClr val="000000"/>
                </a:solidFill>
                <a:latin typeface="Arial" panose="020B0604020202020204" pitchFamily="34" charset="0"/>
                <a:cs typeface="Arial" panose="020B0604020202020204" pitchFamily="34" charset="0"/>
              </a:rPr>
              <a:t>(„Службени гласник Републике Српске“, 15/2015)</a:t>
            </a:r>
            <a:endParaRPr lang="sr-Latn-RS" sz="1800" dirty="0" smtClean="0">
              <a:solidFill>
                <a:srgbClr val="000000"/>
              </a:solidFill>
              <a:latin typeface="Arial" panose="020B0604020202020204" pitchFamily="34" charset="0"/>
              <a:cs typeface="Arial" panose="020B0604020202020204" pitchFamily="34" charset="0"/>
            </a:endParaRPr>
          </a:p>
          <a:p>
            <a:pPr algn="just">
              <a:lnSpc>
                <a:spcPct val="100000"/>
              </a:lnSpc>
              <a:spcBef>
                <a:spcPts val="1200"/>
              </a:spcBef>
              <a:buFont typeface="Wingdings" pitchFamily="2" charset="2"/>
              <a:buChar char="Ø"/>
              <a:defRPr/>
            </a:pPr>
            <a:r>
              <a:rPr lang="sr-Cyrl-RS" sz="1800" dirty="0" smtClean="0">
                <a:solidFill>
                  <a:srgbClr val="000000"/>
                </a:solidFill>
                <a:latin typeface="Arial" panose="020B0604020202020204" pitchFamily="34" charset="0"/>
                <a:cs typeface="Arial" panose="020B0604020202020204" pitchFamily="34" charset="0"/>
              </a:rPr>
              <a:t>Просторни план Града Бања Луке („Сл.гласник града Бања Луке“, број 11/14)</a:t>
            </a:r>
            <a:endParaRPr lang="sr-Latn-RS" sz="1800" dirty="0" smtClean="0">
              <a:solidFill>
                <a:srgbClr val="000000"/>
              </a:solidFill>
              <a:latin typeface="Arial" panose="020B0604020202020204" pitchFamily="34" charset="0"/>
              <a:cs typeface="Arial" panose="020B0604020202020204" pitchFamily="34" charset="0"/>
            </a:endParaRPr>
          </a:p>
          <a:p>
            <a:pPr algn="just">
              <a:lnSpc>
                <a:spcPct val="100000"/>
              </a:lnSpc>
              <a:spcBef>
                <a:spcPts val="1200"/>
              </a:spcBef>
              <a:buFont typeface="Wingdings" pitchFamily="2" charset="2"/>
              <a:buChar char="Ø"/>
              <a:defRPr/>
            </a:pPr>
            <a:r>
              <a:rPr lang="sr-Cyrl-RS" sz="1800" dirty="0" smtClean="0">
                <a:solidFill>
                  <a:srgbClr val="000000"/>
                </a:solidFill>
                <a:latin typeface="Arial" panose="020B0604020202020204" pitchFamily="34" charset="0"/>
                <a:cs typeface="Arial" panose="020B0604020202020204" pitchFamily="34" charset="0"/>
              </a:rPr>
              <a:t>Просторни план општине Приједор 2008-2018 („Службени гласник града Приједора“, број 10/09)</a:t>
            </a:r>
            <a:endParaRPr lang="sr-Latn-RS" sz="1800" dirty="0" smtClean="0">
              <a:solidFill>
                <a:srgbClr val="000000"/>
              </a:solidFill>
              <a:latin typeface="Arial" panose="020B0604020202020204" pitchFamily="34" charset="0"/>
              <a:cs typeface="Arial" panose="020B0604020202020204" pitchFamily="34" charset="0"/>
            </a:endParaRPr>
          </a:p>
          <a:p>
            <a:pPr algn="just">
              <a:lnSpc>
                <a:spcPct val="100000"/>
              </a:lnSpc>
              <a:spcBef>
                <a:spcPts val="1200"/>
              </a:spcBef>
              <a:buFont typeface="Wingdings" pitchFamily="2" charset="2"/>
              <a:buChar char="Ø"/>
              <a:defRPr/>
            </a:pPr>
            <a:r>
              <a:rPr lang="sr-Cyrl-RS" sz="1800" dirty="0" smtClean="0">
                <a:solidFill>
                  <a:srgbClr val="000000"/>
                </a:solidFill>
                <a:latin typeface="Arial" panose="020B0604020202020204" pitchFamily="34" charset="0"/>
                <a:cs typeface="Arial" panose="020B0604020202020204" pitchFamily="34" charset="0"/>
              </a:rPr>
              <a:t>Урбанистички план Града Приједора („Службени гласник града Приједора“, број  07/14)</a:t>
            </a:r>
            <a:endParaRPr lang="sr-Latn-RS" sz="1800" dirty="0" smtClean="0">
              <a:solidFill>
                <a:srgbClr val="000000"/>
              </a:solidFill>
              <a:latin typeface="Arial" panose="020B0604020202020204" pitchFamily="34" charset="0"/>
              <a:cs typeface="Arial" panose="020B0604020202020204" pitchFamily="34" charset="0"/>
            </a:endParaRPr>
          </a:p>
          <a:p>
            <a:pPr algn="just">
              <a:lnSpc>
                <a:spcPct val="80000"/>
              </a:lnSpc>
              <a:spcBef>
                <a:spcPct val="100000"/>
              </a:spcBef>
              <a:buFont typeface="Wingdings" panose="05000000000000000000" pitchFamily="2" charset="2"/>
              <a:buNone/>
              <a:defRPr/>
            </a:pPr>
            <a:endParaRPr lang="en-US" sz="1800" dirty="0" smtClean="0"/>
          </a:p>
        </p:txBody>
      </p:sp>
      <p:sp>
        <p:nvSpPr>
          <p:cNvPr id="8" name="Rectangle 7"/>
          <p:cNvSpPr>
            <a:spLocks noChangeArrowheads="1"/>
          </p:cNvSpPr>
          <p:nvPr/>
        </p:nvSpPr>
        <p:spPr bwMode="auto">
          <a:xfrm>
            <a:off x="2554408" y="5065905"/>
            <a:ext cx="898550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SzTx/>
              <a:buFont typeface="Arial" panose="020B0604020202020204" pitchFamily="34" charset="0"/>
              <a:buChar char="•"/>
            </a:pPr>
            <a:r>
              <a:rPr lang="sr-Cyrl-RS" altLang="sr-Latn-RS" sz="1800" b="1" i="1" u="sng" dirty="0">
                <a:solidFill>
                  <a:srgbClr val="000000"/>
                </a:solidFill>
              </a:rPr>
              <a:t>Варијанта 1 </a:t>
            </a:r>
            <a:r>
              <a:rPr lang="sr-Cyrl-RS" altLang="sr-Latn-RS" sz="1800" dirty="0">
                <a:solidFill>
                  <a:srgbClr val="000000"/>
                </a:solidFill>
              </a:rPr>
              <a:t>минимално одступа од предложеног будућег </a:t>
            </a:r>
            <a:r>
              <a:rPr lang="sr-Cyrl-RS" altLang="sr-Latn-RS" sz="1800" dirty="0" smtClean="0">
                <a:solidFill>
                  <a:srgbClr val="000000"/>
                </a:solidFill>
              </a:rPr>
              <a:t>коридор</a:t>
            </a:r>
            <a:r>
              <a:rPr lang="en-US" altLang="sr-Latn-RS" sz="1800" dirty="0" smtClean="0">
                <a:solidFill>
                  <a:srgbClr val="000000"/>
                </a:solidFill>
              </a:rPr>
              <a:t>a</a:t>
            </a:r>
            <a:r>
              <a:rPr lang="sr-Cyrl-RS" altLang="sr-Latn-RS" sz="1800" dirty="0" smtClean="0">
                <a:solidFill>
                  <a:srgbClr val="000000"/>
                </a:solidFill>
              </a:rPr>
              <a:t> </a:t>
            </a:r>
            <a:r>
              <a:rPr lang="sr-Cyrl-RS" altLang="sr-Latn-RS" sz="1800" dirty="0">
                <a:solidFill>
                  <a:srgbClr val="000000"/>
                </a:solidFill>
              </a:rPr>
              <a:t>аутопута </a:t>
            </a:r>
            <a:endParaRPr lang="en-US" altLang="sr-Latn-RS" sz="1800" dirty="0" smtClean="0">
              <a:solidFill>
                <a:srgbClr val="000000"/>
              </a:solidFill>
            </a:endParaRPr>
          </a:p>
          <a:p>
            <a:pPr marL="0" indent="0" algn="just" eaLnBrk="1" hangingPunct="1">
              <a:spcBef>
                <a:spcPct val="0"/>
              </a:spcBef>
              <a:buClrTx/>
              <a:buSzTx/>
              <a:buNone/>
            </a:pPr>
            <a:r>
              <a:rPr lang="en-US" altLang="sr-Latn-RS" sz="1800" dirty="0">
                <a:solidFill>
                  <a:srgbClr val="000000"/>
                </a:solidFill>
              </a:rPr>
              <a:t> </a:t>
            </a:r>
            <a:r>
              <a:rPr lang="en-US" altLang="sr-Latn-RS" sz="1800" dirty="0" smtClean="0">
                <a:solidFill>
                  <a:srgbClr val="000000"/>
                </a:solidFill>
              </a:rPr>
              <a:t>    </a:t>
            </a:r>
            <a:r>
              <a:rPr lang="sr-Cyrl-RS" altLang="sr-Latn-RS" sz="1800" dirty="0" smtClean="0">
                <a:solidFill>
                  <a:srgbClr val="000000"/>
                </a:solidFill>
              </a:rPr>
              <a:t>који </a:t>
            </a:r>
            <a:r>
              <a:rPr lang="sr-Cyrl-RS" altLang="sr-Latn-RS" sz="1800" dirty="0">
                <a:solidFill>
                  <a:srgbClr val="000000"/>
                </a:solidFill>
              </a:rPr>
              <a:t>је дефинисан важећом Планском документацијом РС.</a:t>
            </a:r>
          </a:p>
          <a:p>
            <a:pPr algn="just" eaLnBrk="1" hangingPunct="1">
              <a:spcBef>
                <a:spcPct val="0"/>
              </a:spcBef>
              <a:buClrTx/>
              <a:buSzTx/>
              <a:buFont typeface="Arial" panose="020B0604020202020204" pitchFamily="34" charset="0"/>
              <a:buChar char="•"/>
            </a:pPr>
            <a:r>
              <a:rPr lang="sr-Cyrl-RS" altLang="sr-Latn-RS" sz="1800" b="1" i="1" u="sng" dirty="0">
                <a:solidFill>
                  <a:srgbClr val="000000"/>
                </a:solidFill>
              </a:rPr>
              <a:t>Варијанта 2</a:t>
            </a:r>
            <a:r>
              <a:rPr lang="sr-Cyrl-RS" altLang="sr-Latn-RS" sz="1800" dirty="0">
                <a:solidFill>
                  <a:srgbClr val="000000"/>
                </a:solidFill>
              </a:rPr>
              <a:t> и </a:t>
            </a:r>
            <a:r>
              <a:rPr lang="sr-Cyrl-RS" altLang="sr-Latn-RS" sz="1800" b="1" i="1" u="sng" dirty="0">
                <a:solidFill>
                  <a:srgbClr val="000000"/>
                </a:solidFill>
              </a:rPr>
              <a:t>Варијанта 3</a:t>
            </a:r>
            <a:r>
              <a:rPr lang="sr-Cyrl-RS" altLang="sr-Latn-RS" sz="1800" dirty="0">
                <a:solidFill>
                  <a:srgbClr val="000000"/>
                </a:solidFill>
              </a:rPr>
              <a:t> аутопута нису разматране </a:t>
            </a:r>
            <a:endParaRPr lang="en-US" altLang="sr-Latn-RS" sz="1800" dirty="0" smtClean="0">
              <a:solidFill>
                <a:srgbClr val="000000"/>
              </a:solidFill>
            </a:endParaRPr>
          </a:p>
          <a:p>
            <a:pPr marL="0" indent="0" algn="just" eaLnBrk="1" hangingPunct="1">
              <a:spcBef>
                <a:spcPct val="0"/>
              </a:spcBef>
              <a:buClrTx/>
              <a:buSzTx/>
              <a:buNone/>
            </a:pPr>
            <a:r>
              <a:rPr lang="en-US" altLang="sr-Latn-RS" sz="1800" dirty="0" smtClean="0">
                <a:solidFill>
                  <a:srgbClr val="000000"/>
                </a:solidFill>
              </a:rPr>
              <a:t>     </a:t>
            </a:r>
            <a:r>
              <a:rPr lang="sr-Cyrl-RS" altLang="sr-Latn-RS" sz="1800" dirty="0" smtClean="0">
                <a:solidFill>
                  <a:srgbClr val="000000"/>
                </a:solidFill>
              </a:rPr>
              <a:t>у важећој Планској </a:t>
            </a:r>
            <a:r>
              <a:rPr lang="sr-Cyrl-RS" altLang="sr-Latn-RS" sz="1800" dirty="0">
                <a:solidFill>
                  <a:srgbClr val="000000"/>
                </a:solidFill>
              </a:rPr>
              <a:t>документацији РС.</a:t>
            </a:r>
            <a:endParaRPr lang="sr-Latn-RS" altLang="sr-Latn-RS" sz="1800" b="1" dirty="0">
              <a:solidFill>
                <a:srgbClr val="000000"/>
              </a:solidFill>
            </a:endParaRPr>
          </a:p>
        </p:txBody>
      </p:sp>
    </p:spTree>
    <p:extLst>
      <p:ext uri="{BB962C8B-B14F-4D97-AF65-F5344CB8AC3E}">
        <p14:creationId xmlns:p14="http://schemas.microsoft.com/office/powerpoint/2010/main" val="195063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900"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Rectangle 3"/>
          <p:cNvSpPr txBox="1">
            <a:spLocks noChangeArrowheads="1"/>
          </p:cNvSpPr>
          <p:nvPr/>
        </p:nvSpPr>
        <p:spPr>
          <a:xfrm>
            <a:off x="3344738" y="3069561"/>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600" b="1" dirty="0" smtClean="0">
                <a:latin typeface="Arial" panose="020B0604020202020204" pitchFamily="34" charset="0"/>
                <a:cs typeface="Arial" panose="020B0604020202020204" pitchFamily="34" charset="0"/>
              </a:rPr>
              <a:t>СОЦИО-ЕКОНОМСКА АНАЛИЗА </a:t>
            </a:r>
          </a:p>
        </p:txBody>
      </p:sp>
    </p:spTree>
    <p:extLst>
      <p:ext uri="{BB962C8B-B14F-4D97-AF65-F5344CB8AC3E}">
        <p14:creationId xmlns:p14="http://schemas.microsoft.com/office/powerpoint/2010/main" val="292746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6530"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Rectangle 3"/>
          <p:cNvSpPr txBox="1">
            <a:spLocks noChangeArrowheads="1"/>
          </p:cNvSpPr>
          <p:nvPr/>
        </p:nvSpPr>
        <p:spPr>
          <a:xfrm>
            <a:off x="2609951" y="910395"/>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2800" b="1" dirty="0" smtClean="0">
                <a:solidFill>
                  <a:srgbClr val="000000"/>
                </a:solidFill>
                <a:latin typeface="Arial" panose="020B0604020202020204" pitchFamily="34" charset="0"/>
                <a:cs typeface="Arial" panose="020B0604020202020204" pitchFamily="34" charset="0"/>
              </a:rPr>
              <a:t>Гравитационо подручје</a:t>
            </a:r>
          </a:p>
        </p:txBody>
      </p:sp>
      <p:sp>
        <p:nvSpPr>
          <p:cNvPr id="20" name="Subtitle 2"/>
          <p:cNvSpPr txBox="1">
            <a:spLocks/>
          </p:cNvSpPr>
          <p:nvPr/>
        </p:nvSpPr>
        <p:spPr>
          <a:xfrm>
            <a:off x="2413678" y="1383524"/>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r>
              <a:rPr lang="sr-Cyrl-RS" sz="1800" dirty="0" smtClean="0">
                <a:solidFill>
                  <a:srgbClr val="000000"/>
                </a:solidFill>
                <a:latin typeface="Arial" panose="020B0604020202020204" pitchFamily="34" charset="0"/>
                <a:cs typeface="Arial" panose="020B0604020202020204" pitchFamily="34" charset="0"/>
              </a:rPr>
              <a:t>Гравитационо подручје ауто-пута у ширем смислу </a:t>
            </a:r>
            <a:r>
              <a:rPr lang="sr-Latn-RS" sz="1800" dirty="0" smtClean="0">
                <a:solidFill>
                  <a:srgbClr val="000000"/>
                </a:solidFill>
                <a:latin typeface="Arial" panose="020B0604020202020204" pitchFamily="34" charset="0"/>
                <a:cs typeface="Arial" panose="020B0604020202020204" pitchFamily="34" charset="0"/>
              </a:rPr>
              <a:t>обухвата подручје два </a:t>
            </a:r>
            <a:r>
              <a:rPr lang="sr-Cyrl-RS" sz="1800" dirty="0" smtClean="0">
                <a:solidFill>
                  <a:srgbClr val="000000"/>
                </a:solidFill>
                <a:latin typeface="Arial" panose="020B0604020202020204" pitchFamily="34" charset="0"/>
                <a:cs typeface="Arial" panose="020B0604020202020204" pitchFamily="34" charset="0"/>
              </a:rPr>
              <a:t>г</a:t>
            </a:r>
            <a:r>
              <a:rPr lang="sr-Latn-RS" sz="1800" dirty="0" smtClean="0">
                <a:solidFill>
                  <a:srgbClr val="000000"/>
                </a:solidFill>
                <a:latin typeface="Arial" panose="020B0604020202020204" pitchFamily="34" charset="0"/>
                <a:cs typeface="Arial" panose="020B0604020202020204" pitchFamily="34" charset="0"/>
              </a:rPr>
              <a:t>рада (Бања Лука и Приједор) и 19 општина. </a:t>
            </a:r>
            <a:r>
              <a:rPr lang="sr-Cyrl-RS" sz="1800" dirty="0" smtClean="0">
                <a:solidFill>
                  <a:srgbClr val="000000"/>
                </a:solidFill>
                <a:latin typeface="Arial" panose="020B0604020202020204" pitchFamily="34" charset="0"/>
                <a:cs typeface="Arial" panose="020B0604020202020204" pitchFamily="34" charset="0"/>
              </a:rPr>
              <a:t>Уже гравитационо подручје обухвата градове Бања Лука и Приједор и општину Нови Град. У следећој табели дат је однос ужег гравитационог подручја и Републике Српске.  </a:t>
            </a:r>
            <a:endParaRPr lang="en-US" sz="1800" dirty="0" smtClean="0">
              <a:solidFill>
                <a:srgbClr val="000000"/>
              </a:solidFill>
              <a:latin typeface="Arial" panose="020B0604020202020204" pitchFamily="34" charset="0"/>
              <a:cs typeface="Arial" panose="020B0604020202020204" pitchFamily="34" charset="0"/>
            </a:endParaRPr>
          </a:p>
          <a:p>
            <a:pPr algn="just"/>
            <a:endParaRPr lang="en-US" sz="18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20071507"/>
              </p:ext>
            </p:extLst>
          </p:nvPr>
        </p:nvGraphicFramePr>
        <p:xfrm>
          <a:off x="2757392" y="2673611"/>
          <a:ext cx="8128002" cy="2667000"/>
        </p:xfrm>
        <a:graphic>
          <a:graphicData uri="http://schemas.openxmlformats.org/drawingml/2006/table">
            <a:tbl>
              <a:tblPr firstRow="1" bandRow="1">
                <a:tableStyleId>{8799B23B-EC83-4686-B30A-512413B5E67A}</a:tableStyleId>
              </a:tblPr>
              <a:tblGrid>
                <a:gridCol w="1354667"/>
                <a:gridCol w="1354667"/>
                <a:gridCol w="1354667"/>
                <a:gridCol w="1354667"/>
                <a:gridCol w="1354667"/>
                <a:gridCol w="1354667"/>
              </a:tblGrid>
              <a:tr h="370840">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Град/Општина</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Укупан</a:t>
                      </a:r>
                      <a:r>
                        <a:rPr lang="sr-Cyrl-RS" sz="1200" b="1" baseline="0" dirty="0" smtClean="0">
                          <a:solidFill>
                            <a:srgbClr val="0000CC"/>
                          </a:solidFill>
                          <a:latin typeface="Arial" panose="020B0604020202020204" pitchFamily="34" charset="0"/>
                          <a:cs typeface="Arial" panose="020B0604020202020204" pitchFamily="34" charset="0"/>
                        </a:rPr>
                        <a:t> бр. Пописаних лица</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Укупан број домаћинстава</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Укупан број</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Површина</a:t>
                      </a:r>
                      <a:r>
                        <a:rPr lang="sr-Latn-CS" sz="1200" b="1" dirty="0" smtClean="0">
                          <a:solidFill>
                            <a:srgbClr val="0000CC"/>
                          </a:solidFill>
                          <a:latin typeface="Arial" panose="020B0604020202020204" pitchFamily="34" charset="0"/>
                          <a:cs typeface="Arial" panose="020B0604020202020204" pitchFamily="34" charset="0"/>
                        </a:rPr>
                        <a:t>(km</a:t>
                      </a:r>
                      <a:r>
                        <a:rPr lang="sr-Latn-CS" sz="1100" b="1" baseline="30000" dirty="0" smtClean="0">
                          <a:solidFill>
                            <a:srgbClr val="0000CC"/>
                          </a:solidFill>
                          <a:latin typeface="Arial" panose="020B0604020202020204" pitchFamily="34" charset="0"/>
                          <a:cs typeface="Arial" panose="020B0604020202020204" pitchFamily="34" charset="0"/>
                        </a:rPr>
                        <a:t>2</a:t>
                      </a:r>
                      <a:r>
                        <a:rPr lang="sr-Latn-CS" sz="1100" b="1" baseline="0" dirty="0" smtClean="0">
                          <a:solidFill>
                            <a:srgbClr val="0000CC"/>
                          </a:solidFill>
                          <a:latin typeface="Arial" panose="020B0604020202020204" pitchFamily="34" charset="0"/>
                          <a:cs typeface="Arial" panose="020B0604020202020204" pitchFamily="34" charset="0"/>
                        </a:rPr>
                        <a:t>)</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Густина</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Република Српска</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a:t>
                      </a:r>
                      <a:r>
                        <a:rPr lang="sr-Cyrl-RS" sz="1200" b="1" dirty="0">
                          <a:solidFill>
                            <a:srgbClr val="000000"/>
                          </a:solidFill>
                          <a:effectLst/>
                          <a:latin typeface="Arial" panose="020B0604020202020204" pitchFamily="34" charset="0"/>
                          <a:cs typeface="Arial" panose="020B0604020202020204" pitchFamily="34" charset="0"/>
                        </a:rPr>
                        <a:t>326.991</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414.847</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588.241</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24.641</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5</a:t>
                      </a:r>
                      <a:r>
                        <a:rPr lang="sr-Cyrl-RS" sz="1200" b="1" dirty="0">
                          <a:solidFill>
                            <a:srgbClr val="000000"/>
                          </a:solidFill>
                          <a:effectLst/>
                          <a:latin typeface="Arial" panose="020B0604020202020204" pitchFamily="34" charset="0"/>
                          <a:cs typeface="Arial" panose="020B0604020202020204" pitchFamily="34" charset="0"/>
                        </a:rPr>
                        <a:t>4</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Бања Лука</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199.191</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65.225</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87.986</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1.239</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161</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Нови</a:t>
                      </a:r>
                      <a:r>
                        <a:rPr lang="sr-Cyrl-RS" sz="1200" b="1" baseline="0" dirty="0" smtClean="0">
                          <a:solidFill>
                            <a:srgbClr val="000000"/>
                          </a:solidFill>
                          <a:latin typeface="Arial" panose="020B0604020202020204" pitchFamily="34" charset="0"/>
                          <a:cs typeface="Arial" panose="020B0604020202020204" pitchFamily="34" charset="0"/>
                        </a:rPr>
                        <a:t> Град</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effectLst/>
                          <a:latin typeface="Arial" panose="020B0604020202020204" pitchFamily="34" charset="0"/>
                          <a:cs typeface="Arial" panose="020B0604020202020204" pitchFamily="34" charset="0"/>
                        </a:rPr>
                        <a:t>28.799</a:t>
                      </a:r>
                      <a:endPar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8.852</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11.913</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469</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61</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Приједор</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97.588</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28.847</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38.334</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834</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117</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Укупно гравитационо</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solidFill>
                            <a:srgbClr val="000000"/>
                          </a:solidFill>
                          <a:effectLst/>
                          <a:latin typeface="Arial" panose="020B0604020202020204" pitchFamily="34" charset="0"/>
                          <a:cs typeface="Arial" panose="020B0604020202020204" pitchFamily="34" charset="0"/>
                        </a:rPr>
                        <a:t>325.578</a:t>
                      </a:r>
                      <a:endPar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102.924</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138.233</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2.542</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000000"/>
                          </a:solidFill>
                          <a:effectLst/>
                          <a:latin typeface="Arial" panose="020B0604020202020204" pitchFamily="34" charset="0"/>
                          <a:cs typeface="Arial" panose="020B0604020202020204" pitchFamily="34" charset="0"/>
                        </a:rPr>
                        <a:t>128</a:t>
                      </a: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4820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6217"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Rectangle 3"/>
          <p:cNvSpPr txBox="1">
            <a:spLocks noChangeArrowheads="1"/>
          </p:cNvSpPr>
          <p:nvPr/>
        </p:nvSpPr>
        <p:spPr>
          <a:xfrm>
            <a:off x="2323030" y="897869"/>
            <a:ext cx="978403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2800" b="1" dirty="0" smtClean="0">
                <a:solidFill>
                  <a:srgbClr val="000000"/>
                </a:solidFill>
                <a:latin typeface="Arial" panose="020B0604020202020204" pitchFamily="34" charset="0"/>
                <a:cs typeface="Arial" panose="020B0604020202020204" pitchFamily="34" charset="0"/>
              </a:rPr>
              <a:t>Гравитационо подручје</a:t>
            </a:r>
          </a:p>
        </p:txBody>
      </p:sp>
      <p:sp>
        <p:nvSpPr>
          <p:cNvPr id="20" name="Subtitle 2"/>
          <p:cNvSpPr txBox="1">
            <a:spLocks/>
          </p:cNvSpPr>
          <p:nvPr/>
        </p:nvSpPr>
        <p:spPr>
          <a:xfrm>
            <a:off x="2413678" y="1844383"/>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2190722" y="1307978"/>
            <a:ext cx="9195495" cy="369332"/>
          </a:xfrm>
          <a:prstGeom prst="rect">
            <a:avLst/>
          </a:prstGeom>
        </p:spPr>
        <p:txBody>
          <a:bodyPr wrap="square">
            <a:spAutoFit/>
          </a:bodyPr>
          <a:lstStyle/>
          <a:p>
            <a:pPr marL="285750" indent="-285750" algn="ctr">
              <a:buFont typeface="Wingdings" panose="05000000000000000000" pitchFamily="2" charset="2"/>
              <a:buChar char="§"/>
            </a:pPr>
            <a:r>
              <a:rPr lang="sr-Cyrl-RS" dirty="0">
                <a:solidFill>
                  <a:srgbClr val="000000"/>
                </a:solidFill>
                <a:latin typeface="Arial" panose="020B0604020202020204" pitchFamily="34" charset="0"/>
                <a:cs typeface="Arial" panose="020B0604020202020204" pitchFamily="34" charset="0"/>
              </a:rPr>
              <a:t>Старосна структура становништва ужег гравитационог подручја, 2013. год</a:t>
            </a:r>
            <a:endParaRPr lang="en-US" dirty="0">
              <a:solidFill>
                <a:srgbClr val="000000"/>
              </a:solidFill>
              <a:latin typeface="Arial" panose="020B0604020202020204" pitchFamily="34" charset="0"/>
              <a:cs typeface="Arial" panose="020B0604020202020204" pitchFamily="34" charset="0"/>
            </a:endParaRPr>
          </a:p>
        </p:txBody>
      </p:sp>
      <p:graphicFrame>
        <p:nvGraphicFramePr>
          <p:cNvPr id="21" name="Chart 20"/>
          <p:cNvGraphicFramePr>
            <a:graphicFrameLocks/>
          </p:cNvGraphicFramePr>
          <p:nvPr>
            <p:extLst>
              <p:ext uri="{D42A27DB-BD31-4B8C-83A1-F6EECF244321}">
                <p14:modId xmlns:p14="http://schemas.microsoft.com/office/powerpoint/2010/main" val="63477983"/>
              </p:ext>
            </p:extLst>
          </p:nvPr>
        </p:nvGraphicFramePr>
        <p:xfrm>
          <a:off x="4097081" y="1952331"/>
          <a:ext cx="4699000" cy="388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54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Graphic spid="21"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2" name="Title 1"/>
          <p:cNvSpPr txBox="1">
            <a:spLocks/>
          </p:cNvSpPr>
          <p:nvPr/>
        </p:nvSpPr>
        <p:spPr>
          <a:xfrm>
            <a:off x="2238093" y="849861"/>
            <a:ext cx="9778322" cy="789139"/>
          </a:xfrm>
          <a:prstGeom prst="rect">
            <a:avLst/>
          </a:prstGeom>
        </p:spPr>
        <p:txBody>
          <a:bodyPr vert="horz" lIns="91440" tIns="45720" rIns="91440" bIns="45720" rtlCol="0" anchor="b">
            <a:normAutofit fontScale="97500"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marL="342900" indent="-342900" algn="ctr">
              <a:buFont typeface="Wingdings" pitchFamily="2" charset="2"/>
              <a:buChar char="Ø"/>
            </a:pPr>
            <a:r>
              <a:rPr lang="sr-Cyrl-RS" sz="2100" b="1" dirty="0" smtClean="0">
                <a:solidFill>
                  <a:srgbClr val="000000"/>
                </a:solidFill>
                <a:latin typeface="Arial" panose="020B0604020202020204" pitchFamily="34" charset="0"/>
                <a:cs typeface="Arial" panose="020B0604020202020204" pitchFamily="34" charset="0"/>
              </a:rPr>
              <a:t>Основни макроекономски индикатори Републике Српске 2010-2014.год</a:t>
            </a:r>
            <a:r>
              <a:rPr lang="sr-Cyrl-RS" sz="2100" dirty="0" smtClean="0">
                <a:solidFill>
                  <a:srgbClr val="000000"/>
                </a:solidFill>
                <a:latin typeface="Arial" panose="020B0604020202020204" pitchFamily="34" charset="0"/>
                <a:cs typeface="Arial" panose="020B0604020202020204" pitchFamily="34" charset="0"/>
              </a:rPr>
              <a:t>.</a:t>
            </a:r>
            <a:r>
              <a:rPr lang="en-US" dirty="0" smtClean="0"/>
              <a:t/>
            </a:r>
            <a:br>
              <a:rPr lang="en-US" dirty="0" smtClean="0"/>
            </a:br>
            <a:endParaRPr lang="en-US"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68130766"/>
              </p:ext>
            </p:extLst>
          </p:nvPr>
        </p:nvGraphicFramePr>
        <p:xfrm>
          <a:off x="3151046" y="1367431"/>
          <a:ext cx="8128002" cy="4587240"/>
        </p:xfrm>
        <a:graphic>
          <a:graphicData uri="http://schemas.openxmlformats.org/drawingml/2006/table">
            <a:tbl>
              <a:tblPr firstRow="1" bandRow="1">
                <a:tableStyleId>{8799B23B-EC83-4686-B30A-512413B5E67A}</a:tableStyleId>
              </a:tblPr>
              <a:tblGrid>
                <a:gridCol w="1354667"/>
                <a:gridCol w="1354667"/>
                <a:gridCol w="1354667"/>
                <a:gridCol w="1354667"/>
                <a:gridCol w="1354667"/>
                <a:gridCol w="1354667"/>
              </a:tblGrid>
              <a:tr h="241595">
                <a:tc rowSpan="2">
                  <a:txBody>
                    <a:bodyPr/>
                    <a:lstStyle/>
                    <a:p>
                      <a:pPr algn="ctr"/>
                      <a:r>
                        <a:rPr lang="sr-Cyrl-RS" sz="1400" b="1" dirty="0" smtClean="0">
                          <a:solidFill>
                            <a:srgbClr val="0000CC"/>
                          </a:solidFill>
                          <a:latin typeface="Arial" panose="020B0604020202020204" pitchFamily="34" charset="0"/>
                          <a:cs typeface="Arial" panose="020B0604020202020204" pitchFamily="34" charset="0"/>
                        </a:rPr>
                        <a:t>Индикатори</a:t>
                      </a:r>
                      <a:endParaRPr lang="en-US" sz="14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sr-Cyrl-RS" sz="1400" dirty="0" smtClean="0">
                          <a:solidFill>
                            <a:srgbClr val="0000CC"/>
                          </a:solidFill>
                          <a:latin typeface="Arial" panose="020B0604020202020204" pitchFamily="34" charset="0"/>
                          <a:cs typeface="Arial" panose="020B0604020202020204" pitchFamily="34" charset="0"/>
                        </a:rPr>
                        <a:t>Године</a:t>
                      </a:r>
                      <a:endParaRPr lang="en-US" sz="1400"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41595">
                <a:tc vMerge="1">
                  <a:txBody>
                    <a:bodyPr/>
                    <a:lstStyle/>
                    <a:p>
                      <a:endParaRPr lang="en-US" dirty="0"/>
                    </a:p>
                  </a:txBody>
                  <a:tcPr/>
                </a:tc>
                <a:tc>
                  <a:txBody>
                    <a:bodyPr/>
                    <a:lstStyle/>
                    <a:p>
                      <a:pPr algn="ctr"/>
                      <a:r>
                        <a:rPr lang="sr-Cyrl-RS" sz="1100" b="1" dirty="0" smtClean="0">
                          <a:solidFill>
                            <a:srgbClr val="0000CC"/>
                          </a:solidFill>
                          <a:latin typeface="Arial" panose="020B0604020202020204" pitchFamily="34" charset="0"/>
                          <a:cs typeface="Arial" panose="020B0604020202020204" pitchFamily="34" charset="0"/>
                        </a:rPr>
                        <a:t>2009</a:t>
                      </a:r>
                      <a:endParaRPr lang="en-US" sz="11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CC"/>
                          </a:solidFill>
                          <a:latin typeface="Arial" panose="020B0604020202020204" pitchFamily="34" charset="0"/>
                          <a:cs typeface="Arial" panose="020B0604020202020204" pitchFamily="34" charset="0"/>
                        </a:rPr>
                        <a:t>2010</a:t>
                      </a:r>
                      <a:endParaRPr lang="en-US" sz="11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CC"/>
                          </a:solidFill>
                          <a:latin typeface="Arial" panose="020B0604020202020204" pitchFamily="34" charset="0"/>
                          <a:cs typeface="Arial" panose="020B0604020202020204" pitchFamily="34" charset="0"/>
                        </a:rPr>
                        <a:t>2011</a:t>
                      </a:r>
                      <a:endParaRPr lang="en-US" sz="11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CC"/>
                          </a:solidFill>
                          <a:latin typeface="Arial" panose="020B0604020202020204" pitchFamily="34" charset="0"/>
                          <a:cs typeface="Arial" panose="020B0604020202020204" pitchFamily="34" charset="0"/>
                        </a:rPr>
                        <a:t>2012</a:t>
                      </a:r>
                      <a:endParaRPr lang="en-US" sz="11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CC"/>
                          </a:solidFill>
                          <a:latin typeface="Arial" panose="020B0604020202020204" pitchFamily="34" charset="0"/>
                          <a:cs typeface="Arial" panose="020B0604020202020204" pitchFamily="34" charset="0"/>
                        </a:rPr>
                        <a:t>2013</a:t>
                      </a:r>
                      <a:endParaRPr lang="en-US" sz="11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Бр.становника</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1.435.179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1.433.038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1.429.668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1.429.290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1.425.549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Нормални БДП (у хиљ.КМ)</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8.243.265</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8.308.120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8.670.050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8.594.153</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8.761.456</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Реална</a:t>
                      </a:r>
                      <a:r>
                        <a:rPr lang="sr-Cyrl-RS" sz="1100" b="1" baseline="0" dirty="0" smtClean="0">
                          <a:solidFill>
                            <a:srgbClr val="000000"/>
                          </a:solidFill>
                          <a:latin typeface="Arial" panose="020B0604020202020204" pitchFamily="34" charset="0"/>
                          <a:cs typeface="Arial" panose="020B0604020202020204" pitchFamily="34" charset="0"/>
                        </a:rPr>
                        <a:t> стопа раста</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0.8%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0.8%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Број запослених</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253.665</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247.388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237.923</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238.836</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240.305</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Број незапослених</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139.536</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145.343</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150.344</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153.225</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151.290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Просечна</a:t>
                      </a:r>
                      <a:r>
                        <a:rPr lang="sr-Cyrl-RS" sz="1100" b="1" baseline="0" dirty="0" smtClean="0">
                          <a:solidFill>
                            <a:srgbClr val="000000"/>
                          </a:solidFill>
                          <a:latin typeface="Arial" panose="020B0604020202020204" pitchFamily="34" charset="0"/>
                          <a:cs typeface="Arial" panose="020B0604020202020204" pitchFamily="34" charset="0"/>
                        </a:rPr>
                        <a:t> нето плата</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788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784</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809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818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808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Стопа раста инд.произ.</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19.0%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5.0%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4.7%</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-4.2%</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4.1%</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Извоз (у хиљ.КМ)</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1.672.915</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2.177.809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2.561.928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2.374.338</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2.588.104</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Увоз (у</a:t>
                      </a:r>
                      <a:r>
                        <a:rPr lang="sr-Cyrl-RS" sz="1100" b="1" baseline="0" dirty="0" smtClean="0">
                          <a:solidFill>
                            <a:srgbClr val="000000"/>
                          </a:solidFill>
                          <a:latin typeface="Arial" panose="020B0604020202020204" pitchFamily="34" charset="0"/>
                          <a:cs typeface="Arial" panose="020B0604020202020204" pitchFamily="34" charset="0"/>
                        </a:rPr>
                        <a:t> хиљ.КМ)</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3.567.104</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4.053.076</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4.584.193</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4.487.543</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4.551.601</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Покривеност</a:t>
                      </a:r>
                      <a:r>
                        <a:rPr lang="sr-Cyrl-RS" sz="1100" b="1" baseline="0" dirty="0" smtClean="0">
                          <a:solidFill>
                            <a:srgbClr val="000000"/>
                          </a:solidFill>
                          <a:latin typeface="Arial" panose="020B0604020202020204" pitchFamily="34" charset="0"/>
                          <a:cs typeface="Arial" panose="020B0604020202020204" pitchFamily="34" charset="0"/>
                        </a:rPr>
                        <a:t> увоза извозом</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46.90%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53.7%</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55.9%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52.9%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56.9%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95">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Инфлација</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-0.4%</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2.5%</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3.9%</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2.1%</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100" b="1" dirty="0" smtClean="0">
                          <a:solidFill>
                            <a:srgbClr val="000000"/>
                          </a:solidFill>
                          <a:latin typeface="Arial" panose="020B0604020202020204" pitchFamily="34" charset="0"/>
                          <a:cs typeface="Arial" panose="020B0604020202020204" pitchFamily="34" charset="0"/>
                        </a:rPr>
                        <a:t>0.0%</a:t>
                      </a:r>
                      <a:endParaRPr lang="en-US" sz="11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2327" y="5941644"/>
            <a:ext cx="694088" cy="540000"/>
          </a:xfrm>
          <a:prstGeom prst="rect">
            <a:avLst/>
          </a:prstGeom>
        </p:spPr>
      </p:pic>
      <p:sp>
        <p:nvSpPr>
          <p:cNvPr id="20" name="Subtitle 2"/>
          <p:cNvSpPr txBox="1">
            <a:spLocks/>
          </p:cNvSpPr>
          <p:nvPr/>
        </p:nvSpPr>
        <p:spPr>
          <a:xfrm>
            <a:off x="2413678" y="1844383"/>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1" name="TextBox 20"/>
          <p:cNvSpPr txBox="1"/>
          <p:nvPr/>
        </p:nvSpPr>
        <p:spPr>
          <a:xfrm>
            <a:off x="2694582" y="1090283"/>
            <a:ext cx="5809723" cy="338554"/>
          </a:xfrm>
          <a:prstGeom prst="rect">
            <a:avLst/>
          </a:prstGeom>
          <a:noFill/>
        </p:spPr>
        <p:txBody>
          <a:bodyPr wrap="square" rtlCol="0">
            <a:spAutoFit/>
          </a:bodyPr>
          <a:lstStyle/>
          <a:p>
            <a:pPr marL="171450" indent="-171450" algn="ctr">
              <a:buFont typeface="Arial" panose="020B0604020202020204" pitchFamily="34" charset="0"/>
              <a:buChar char="•"/>
            </a:pPr>
            <a:r>
              <a:rPr lang="sr-Cyrl-RS" sz="1200" b="1" dirty="0">
                <a:solidFill>
                  <a:srgbClr val="000000"/>
                </a:solidFill>
                <a:latin typeface="Arial" panose="020B0604020202020204" pitchFamily="34" charset="0"/>
                <a:cs typeface="Arial" panose="020B0604020202020204" pitchFamily="34" charset="0"/>
              </a:rPr>
              <a:t>Основни макроекономски индикатори Републике Српске </a:t>
            </a:r>
            <a:r>
              <a:rPr lang="sr-Cyrl-RS" sz="1200" b="1" dirty="0" smtClean="0">
                <a:solidFill>
                  <a:srgbClr val="000000"/>
                </a:solidFill>
                <a:latin typeface="Arial" panose="020B0604020202020204" pitchFamily="34" charset="0"/>
                <a:cs typeface="Arial" panose="020B0604020202020204" pitchFamily="34" charset="0"/>
              </a:rPr>
              <a:t>2010-2014.год</a:t>
            </a:r>
            <a:r>
              <a:rPr lang="sr-Cyrl-RS" sz="1600" b="1" dirty="0">
                <a:solidFill>
                  <a:srgbClr val="000000"/>
                </a:solidFill>
                <a:latin typeface="Arial" panose="020B0604020202020204" pitchFamily="34" charset="0"/>
                <a:cs typeface="Arial" panose="020B0604020202020204" pitchFamily="34" charset="0"/>
              </a:rPr>
              <a:t>.</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9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2" name="Title 1"/>
          <p:cNvSpPr txBox="1">
            <a:spLocks/>
          </p:cNvSpPr>
          <p:nvPr/>
        </p:nvSpPr>
        <p:spPr>
          <a:xfrm>
            <a:off x="2238095" y="739258"/>
            <a:ext cx="9778322" cy="789139"/>
          </a:xfrm>
          <a:prstGeom prst="rect">
            <a:avLst/>
          </a:prstGeom>
        </p:spPr>
        <p:txBody>
          <a:bodyPr vert="horz" lIns="91440" tIns="45720" rIns="91440" bIns="45720" rtlCol="0" anchor="b">
            <a:normAutofit fontScale="97500"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marL="342900" indent="-342900" algn="ctr">
              <a:buFont typeface="Wingdings" pitchFamily="2" charset="2"/>
              <a:buChar char="Ø"/>
            </a:pPr>
            <a:r>
              <a:rPr lang="sr-Cyrl-RS" sz="2100" b="1" dirty="0" smtClean="0">
                <a:solidFill>
                  <a:srgbClr val="000000"/>
                </a:solidFill>
                <a:latin typeface="Arial" panose="020B0604020202020204" pitchFamily="34" charset="0"/>
                <a:cs typeface="Arial" panose="020B0604020202020204" pitchFamily="34" charset="0"/>
              </a:rPr>
              <a:t>Основни макроекономски индикатори Републике Српске 2010-2014.год</a:t>
            </a:r>
            <a:r>
              <a:rPr lang="sr-Cyrl-RS" sz="2100" dirty="0" smtClean="0">
                <a:solidFill>
                  <a:srgbClr val="000000"/>
                </a:solidFill>
                <a:latin typeface="Arial" panose="020B0604020202020204" pitchFamily="34" charset="0"/>
                <a:cs typeface="Arial" panose="020B0604020202020204" pitchFamily="34" charset="0"/>
              </a:rPr>
              <a:t>.</a:t>
            </a:r>
            <a:r>
              <a:rPr lang="en-US" dirty="0" smtClean="0"/>
              <a:t/>
            </a:r>
            <a:br>
              <a:rPr lang="en-US" dirty="0" smtClean="0"/>
            </a:b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9015"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2413678" y="1844383"/>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4" name="TextBox 23"/>
          <p:cNvSpPr txBox="1"/>
          <p:nvPr/>
        </p:nvSpPr>
        <p:spPr>
          <a:xfrm>
            <a:off x="1438860" y="1220620"/>
            <a:ext cx="9820406" cy="307777"/>
          </a:xfrm>
          <a:prstGeom prst="rect">
            <a:avLst/>
          </a:prstGeom>
          <a:noFill/>
        </p:spPr>
        <p:txBody>
          <a:bodyPr wrap="square" rtlCol="0">
            <a:spAutoFit/>
          </a:bodyPr>
          <a:lstStyle/>
          <a:p>
            <a:pPr marL="285750" indent="-285750" algn="ctr">
              <a:buFont typeface="Arial" panose="020B0604020202020204" pitchFamily="34" charset="0"/>
              <a:buChar char="•"/>
            </a:pPr>
            <a:r>
              <a:rPr lang="sr-Cyrl-RS" sz="1400" b="1" dirty="0">
                <a:solidFill>
                  <a:srgbClr val="000000"/>
                </a:solidFill>
                <a:latin typeface="Arial" panose="020B0604020202020204" pitchFamily="34" charset="0"/>
                <a:cs typeface="Arial" panose="020B0604020202020204" pitchFamily="34" charset="0"/>
              </a:rPr>
              <a:t>Пројекција макроекономских </a:t>
            </a:r>
            <a:r>
              <a:rPr lang="sr-Cyrl-RS" sz="1400" b="1" dirty="0" smtClean="0">
                <a:solidFill>
                  <a:srgbClr val="000000"/>
                </a:solidFill>
                <a:latin typeface="Arial" panose="020B0604020202020204" pitchFamily="34" charset="0"/>
                <a:cs typeface="Arial" panose="020B0604020202020204" pitchFamily="34" charset="0"/>
              </a:rPr>
              <a:t>индикатора Републике Српске </a:t>
            </a:r>
            <a:r>
              <a:rPr lang="sr-Cyrl-RS" sz="1400" b="1" dirty="0">
                <a:solidFill>
                  <a:srgbClr val="000000"/>
                </a:solidFill>
                <a:latin typeface="Arial" panose="020B0604020202020204" pitchFamily="34" charset="0"/>
                <a:cs typeface="Arial" panose="020B0604020202020204" pitchFamily="34" charset="0"/>
              </a:rPr>
              <a:t>2020 - 2045.год.</a:t>
            </a:r>
            <a:endParaRPr lang="en-US" sz="1400" b="1" dirty="0">
              <a:solidFill>
                <a:srgbClr val="00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49948277"/>
              </p:ext>
            </p:extLst>
          </p:nvPr>
        </p:nvGraphicFramePr>
        <p:xfrm>
          <a:off x="2761936" y="1691236"/>
          <a:ext cx="8730639" cy="4071879"/>
        </p:xfrm>
        <a:graphic>
          <a:graphicData uri="http://schemas.openxmlformats.org/drawingml/2006/table">
            <a:tbl>
              <a:tblPr firstRow="1" bandRow="1">
                <a:tableStyleId>{C083E6E3-FA7D-4D7B-A595-EF9225AFEA82}</a:tableStyleId>
              </a:tblPr>
              <a:tblGrid>
                <a:gridCol w="1388541"/>
                <a:gridCol w="1105928"/>
                <a:gridCol w="1247234"/>
                <a:gridCol w="1247234"/>
                <a:gridCol w="1247234"/>
                <a:gridCol w="1247234"/>
                <a:gridCol w="1247234"/>
              </a:tblGrid>
              <a:tr h="350706">
                <a:tc rowSpan="2">
                  <a:txBody>
                    <a:bodyPr/>
                    <a:lstStyle/>
                    <a:p>
                      <a:pPr algn="ctr"/>
                      <a:r>
                        <a:rPr lang="sr-Cyrl-RS" sz="1400" b="1" dirty="0" smtClean="0">
                          <a:solidFill>
                            <a:srgbClr val="0000CC"/>
                          </a:solidFill>
                          <a:latin typeface="Arial" panose="020B0604020202020204" pitchFamily="34" charset="0"/>
                          <a:cs typeface="Arial" panose="020B0604020202020204" pitchFamily="34" charset="0"/>
                        </a:rPr>
                        <a:t>Индикатори</a:t>
                      </a:r>
                      <a:endParaRPr lang="en-US" sz="14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sr-Cyrl-RS" sz="1400" b="1" dirty="0" smtClean="0">
                          <a:solidFill>
                            <a:srgbClr val="0000CC"/>
                          </a:solidFill>
                          <a:latin typeface="Arial" panose="020B0604020202020204" pitchFamily="34" charset="0"/>
                          <a:cs typeface="Arial" panose="020B0604020202020204" pitchFamily="34" charset="0"/>
                        </a:rPr>
                        <a:t>Године</a:t>
                      </a:r>
                      <a:endParaRPr lang="en-US" sz="14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50706">
                <a:tc vMerge="1">
                  <a:txBody>
                    <a:bodyPr/>
                    <a:lstStyle/>
                    <a:p>
                      <a:endParaRPr lang="en-US" dirty="0"/>
                    </a:p>
                  </a:txBody>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2020</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2025</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2030</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2035</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2040</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CC"/>
                          </a:solidFill>
                          <a:latin typeface="Arial" panose="020B0604020202020204" pitchFamily="34" charset="0"/>
                          <a:cs typeface="Arial" panose="020B0604020202020204" pitchFamily="34" charset="0"/>
                        </a:rPr>
                        <a:t>2045</a:t>
                      </a:r>
                      <a:endParaRPr lang="en-US" sz="1200" b="1"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329">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Нормални БДП РС (у хиљ.КМ)</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11.800</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15.060</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19.039</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22.503</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26.087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29.228</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378">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Извоз РС (у мил.КМ)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3.487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4.777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6.393</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8.159</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9.927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11.508</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378">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Увоз (у мил.КМ)</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5.697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7.270</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9.191</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11.182</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13.217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15.547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378">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Бр.запослених РС</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253.363</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266.287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286.866</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309.037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324.801</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341.369</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329">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Бр.запослених</a:t>
                      </a:r>
                      <a:r>
                        <a:rPr lang="sr-Cyrl-RS" sz="1200" b="1" baseline="0" dirty="0" smtClean="0">
                          <a:solidFill>
                            <a:srgbClr val="000000"/>
                          </a:solidFill>
                          <a:latin typeface="Arial" panose="020B0604020202020204" pitchFamily="34" charset="0"/>
                          <a:cs typeface="Arial" panose="020B0604020202020204" pitchFamily="34" charset="0"/>
                        </a:rPr>
                        <a:t> уже грав.подручје</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88.677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90.537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97.535</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105.072</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112.056</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117.772</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8280">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Степен моториз.ужег гравутац.подр.</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250</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285</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327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367</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398</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200" b="1" dirty="0" smtClean="0">
                          <a:solidFill>
                            <a:srgbClr val="000000"/>
                          </a:solidFill>
                          <a:latin typeface="Arial" panose="020B0604020202020204" pitchFamily="34" charset="0"/>
                          <a:cs typeface="Arial" panose="020B0604020202020204" pitchFamily="34" charset="0"/>
                        </a:rPr>
                        <a:t>430</a:t>
                      </a:r>
                      <a:endParaRPr lang="en-US" sz="12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935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6426"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2451778" y="1818983"/>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1" name="TextBox 20"/>
          <p:cNvSpPr txBox="1"/>
          <p:nvPr/>
        </p:nvSpPr>
        <p:spPr>
          <a:xfrm>
            <a:off x="5445498" y="1296229"/>
            <a:ext cx="3958224" cy="584775"/>
          </a:xfrm>
          <a:prstGeom prst="rect">
            <a:avLst/>
          </a:prstGeom>
          <a:noFill/>
        </p:spPr>
        <p:txBody>
          <a:bodyPr wrap="square" rtlCol="0">
            <a:spAutoFit/>
          </a:bodyPr>
          <a:lstStyle/>
          <a:p>
            <a:pPr algn="just"/>
            <a:r>
              <a:rPr lang="sr-Cyrl-RS" sz="3200" b="1" dirty="0" smtClean="0">
                <a:solidFill>
                  <a:srgbClr val="000000"/>
                </a:solidFill>
                <a:latin typeface="Arial" panose="020B0604020202020204" pitchFamily="34" charset="0"/>
                <a:cs typeface="Arial" panose="020B0604020202020204" pitchFamily="34" charset="0"/>
              </a:rPr>
              <a:t>Привреда</a:t>
            </a:r>
            <a:endParaRPr lang="en-US" sz="3200" b="1" dirty="0">
              <a:solidFill>
                <a:srgbClr val="000000"/>
              </a:solidFill>
              <a:latin typeface="Arial" panose="020B0604020202020204" pitchFamily="34" charset="0"/>
              <a:cs typeface="Arial" panose="020B0604020202020204" pitchFamily="34" charset="0"/>
            </a:endParaRPr>
          </a:p>
        </p:txBody>
      </p:sp>
      <p:sp>
        <p:nvSpPr>
          <p:cNvPr id="23" name="TextBox 22"/>
          <p:cNvSpPr txBox="1"/>
          <p:nvPr/>
        </p:nvSpPr>
        <p:spPr>
          <a:xfrm>
            <a:off x="3256626" y="2507256"/>
            <a:ext cx="4742757" cy="1631216"/>
          </a:xfrm>
          <a:prstGeom prst="rect">
            <a:avLst/>
          </a:prstGeom>
          <a:noFill/>
        </p:spPr>
        <p:txBody>
          <a:bodyPr wrap="square" rtlCol="0">
            <a:spAutoFit/>
          </a:bodyPr>
          <a:lstStyle/>
          <a:p>
            <a:pPr marL="342900" indent="-342900">
              <a:buFont typeface="Wingdings" pitchFamily="2" charset="2"/>
              <a:buChar char="Ø"/>
            </a:pPr>
            <a:r>
              <a:rPr lang="sr-Cyrl-RS" sz="2000" b="1" dirty="0" smtClean="0">
                <a:solidFill>
                  <a:srgbClr val="0000CC"/>
                </a:solidFill>
                <a:latin typeface="Arial" panose="020B0604020202020204" pitchFamily="34" charset="0"/>
                <a:cs typeface="Arial" panose="020B0604020202020204" pitchFamily="34" charset="0"/>
              </a:rPr>
              <a:t>Индустрија</a:t>
            </a:r>
          </a:p>
          <a:p>
            <a:pPr marL="342900" indent="-342900">
              <a:buFont typeface="Wingdings" pitchFamily="2" charset="2"/>
              <a:buChar char="Ø"/>
            </a:pPr>
            <a:r>
              <a:rPr lang="sr-Cyrl-RS" sz="2000" b="1" dirty="0">
                <a:solidFill>
                  <a:srgbClr val="0000CC"/>
                </a:solidFill>
                <a:latin typeface="Arial" panose="020B0604020202020204" pitchFamily="34" charset="0"/>
                <a:cs typeface="Arial" panose="020B0604020202020204" pitchFamily="34" charset="0"/>
              </a:rPr>
              <a:t>Минералне </a:t>
            </a:r>
            <a:r>
              <a:rPr lang="sr-Cyrl-RS" sz="2000" b="1" dirty="0" smtClean="0">
                <a:solidFill>
                  <a:srgbClr val="0000CC"/>
                </a:solidFill>
                <a:latin typeface="Arial" panose="020B0604020202020204" pitchFamily="34" charset="0"/>
                <a:cs typeface="Arial" panose="020B0604020202020204" pitchFamily="34" charset="0"/>
              </a:rPr>
              <a:t>сировине</a:t>
            </a:r>
            <a:endParaRPr lang="sr-Cyrl-RS" b="1" dirty="0" smtClean="0">
              <a:solidFill>
                <a:srgbClr val="0000CC"/>
              </a:solidFill>
              <a:latin typeface="Arial" panose="020B0604020202020204" pitchFamily="34" charset="0"/>
              <a:cs typeface="Arial" panose="020B0604020202020204" pitchFamily="34" charset="0"/>
            </a:endParaRPr>
          </a:p>
          <a:p>
            <a:pPr marL="342900" indent="-342900">
              <a:buFont typeface="Wingdings" pitchFamily="2" charset="2"/>
              <a:buChar char="Ø"/>
            </a:pPr>
            <a:r>
              <a:rPr lang="sr-Cyrl-RS" sz="2000" b="1" dirty="0" smtClean="0">
                <a:solidFill>
                  <a:srgbClr val="0000CC"/>
                </a:solidFill>
                <a:latin typeface="Arial" panose="020B0604020202020204" pitchFamily="34" charset="0"/>
                <a:cs typeface="Arial" panose="020B0604020202020204" pitchFamily="34" charset="0"/>
              </a:rPr>
              <a:t>Туризам</a:t>
            </a:r>
            <a:endParaRPr lang="sr-Cyrl-RS" sz="2000" b="1" dirty="0">
              <a:solidFill>
                <a:srgbClr val="0000CC"/>
              </a:solidFill>
              <a:latin typeface="Arial" panose="020B0604020202020204" pitchFamily="34" charset="0"/>
              <a:cs typeface="Arial" panose="020B0604020202020204" pitchFamily="34" charset="0"/>
            </a:endParaRPr>
          </a:p>
          <a:p>
            <a:pPr marL="342900" indent="-342900">
              <a:buFont typeface="Wingdings" pitchFamily="2" charset="2"/>
              <a:buChar char="Ø"/>
            </a:pPr>
            <a:r>
              <a:rPr lang="sr-Cyrl-RS" sz="2000" b="1" dirty="0" smtClean="0">
                <a:solidFill>
                  <a:srgbClr val="0000CC"/>
                </a:solidFill>
                <a:latin typeface="Arial" panose="020B0604020202020204" pitchFamily="34" charset="0"/>
                <a:cs typeface="Arial" panose="020B0604020202020204" pitchFamily="34" charset="0"/>
              </a:rPr>
              <a:t>Пољопривреда</a:t>
            </a:r>
            <a:endParaRPr lang="en-US" sz="2000" b="1" dirty="0">
              <a:solidFill>
                <a:srgbClr val="0000CC"/>
              </a:solidFill>
              <a:latin typeface="Arial" panose="020B0604020202020204" pitchFamily="34" charset="0"/>
              <a:cs typeface="Arial" panose="020B0604020202020204" pitchFamily="34" charset="0"/>
            </a:endParaRPr>
          </a:p>
          <a:p>
            <a:endParaRPr lang="en-US" sz="2000" b="1" i="1" u="sng"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17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7441" y="5919519"/>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3475011" y="733097"/>
            <a:ext cx="7739934"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None/>
            </a:pPr>
            <a:r>
              <a:rPr lang="sr-Cyrl-CS" altLang="en-US" sz="2800" b="1" dirty="0" smtClean="0">
                <a:solidFill>
                  <a:srgbClr val="000000"/>
                </a:solidFill>
                <a:latin typeface="Arial" panose="020B0604020202020204" pitchFamily="34" charset="0"/>
                <a:cs typeface="Arial" panose="020B0604020202020204" pitchFamily="34" charset="0"/>
              </a:rPr>
              <a:t>ОСНОВНИ ПОДАЦИ О ПРОЈЕКТУ: </a:t>
            </a:r>
            <a:endParaRPr lang="en-US" altLang="en-US" sz="2800" dirty="0" smtClean="0">
              <a:solidFill>
                <a:srgbClr val="0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16" y="1498358"/>
            <a:ext cx="5504999" cy="432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392471" y="1891430"/>
            <a:ext cx="112943" cy="601249"/>
          </a:xfrm>
          <a:custGeom>
            <a:avLst/>
            <a:gdLst>
              <a:gd name="connsiteX0" fmla="*/ 0 w 112943"/>
              <a:gd name="connsiteY0" fmla="*/ 0 h 601249"/>
              <a:gd name="connsiteX1" fmla="*/ 12526 w 112943"/>
              <a:gd name="connsiteY1" fmla="*/ 212943 h 601249"/>
              <a:gd name="connsiteX2" fmla="*/ 50104 w 112943"/>
              <a:gd name="connsiteY2" fmla="*/ 250521 h 601249"/>
              <a:gd name="connsiteX3" fmla="*/ 100208 w 112943"/>
              <a:gd name="connsiteY3" fmla="*/ 325677 h 601249"/>
              <a:gd name="connsiteX4" fmla="*/ 100208 w 112943"/>
              <a:gd name="connsiteY4" fmla="*/ 538619 h 601249"/>
              <a:gd name="connsiteX5" fmla="*/ 50104 w 112943"/>
              <a:gd name="connsiteY5" fmla="*/ 563671 h 601249"/>
              <a:gd name="connsiteX6" fmla="*/ 25052 w 112943"/>
              <a:gd name="connsiteY6" fmla="*/ 601249 h 6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3" h="601249">
                <a:moveTo>
                  <a:pt x="0" y="0"/>
                </a:moveTo>
                <a:cubicBezTo>
                  <a:pt x="4175" y="70981"/>
                  <a:pt x="-1419" y="143220"/>
                  <a:pt x="12526" y="212943"/>
                </a:cubicBezTo>
                <a:cubicBezTo>
                  <a:pt x="16000" y="230313"/>
                  <a:pt x="39228" y="236538"/>
                  <a:pt x="50104" y="250521"/>
                </a:cubicBezTo>
                <a:cubicBezTo>
                  <a:pt x="68589" y="274287"/>
                  <a:pt x="100208" y="325677"/>
                  <a:pt x="100208" y="325677"/>
                </a:cubicBezTo>
                <a:cubicBezTo>
                  <a:pt x="104110" y="364694"/>
                  <a:pt x="126803" y="490747"/>
                  <a:pt x="100208" y="538619"/>
                </a:cubicBezTo>
                <a:cubicBezTo>
                  <a:pt x="91140" y="554942"/>
                  <a:pt x="66805" y="555320"/>
                  <a:pt x="50104" y="563671"/>
                </a:cubicBezTo>
                <a:lnTo>
                  <a:pt x="25052" y="60124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716626">
            <a:off x="1114144" y="1954290"/>
            <a:ext cx="1115913" cy="318128"/>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Freeform 10"/>
          <p:cNvSpPr/>
          <p:nvPr/>
        </p:nvSpPr>
        <p:spPr>
          <a:xfrm>
            <a:off x="1637561" y="1766169"/>
            <a:ext cx="513897" cy="1453020"/>
          </a:xfrm>
          <a:custGeom>
            <a:avLst/>
            <a:gdLst>
              <a:gd name="connsiteX0" fmla="*/ 450937 w 513897"/>
              <a:gd name="connsiteY0" fmla="*/ 0 h 1453020"/>
              <a:gd name="connsiteX1" fmla="*/ 450937 w 513897"/>
              <a:gd name="connsiteY1" fmla="*/ 187891 h 1453020"/>
              <a:gd name="connsiteX2" fmla="*/ 501041 w 513897"/>
              <a:gd name="connsiteY2" fmla="*/ 250521 h 1453020"/>
              <a:gd name="connsiteX3" fmla="*/ 501041 w 513897"/>
              <a:gd name="connsiteY3" fmla="*/ 400833 h 1453020"/>
              <a:gd name="connsiteX4" fmla="*/ 475989 w 513897"/>
              <a:gd name="connsiteY4" fmla="*/ 438411 h 1453020"/>
              <a:gd name="connsiteX5" fmla="*/ 463463 w 513897"/>
              <a:gd name="connsiteY5" fmla="*/ 488515 h 1453020"/>
              <a:gd name="connsiteX6" fmla="*/ 450937 w 513897"/>
              <a:gd name="connsiteY6" fmla="*/ 563672 h 1453020"/>
              <a:gd name="connsiteX7" fmla="*/ 375780 w 513897"/>
              <a:gd name="connsiteY7" fmla="*/ 638828 h 1453020"/>
              <a:gd name="connsiteX8" fmla="*/ 363254 w 513897"/>
              <a:gd name="connsiteY8" fmla="*/ 676406 h 1453020"/>
              <a:gd name="connsiteX9" fmla="*/ 388306 w 513897"/>
              <a:gd name="connsiteY9" fmla="*/ 876822 h 1453020"/>
              <a:gd name="connsiteX10" fmla="*/ 350728 w 513897"/>
              <a:gd name="connsiteY10" fmla="*/ 1039661 h 1453020"/>
              <a:gd name="connsiteX11" fmla="*/ 313150 w 513897"/>
              <a:gd name="connsiteY11" fmla="*/ 1064713 h 1453020"/>
              <a:gd name="connsiteX12" fmla="*/ 187890 w 513897"/>
              <a:gd name="connsiteY12" fmla="*/ 1077239 h 1453020"/>
              <a:gd name="connsiteX13" fmla="*/ 162838 w 513897"/>
              <a:gd name="connsiteY13" fmla="*/ 1152395 h 1453020"/>
              <a:gd name="connsiteX14" fmla="*/ 150312 w 513897"/>
              <a:gd name="connsiteY14" fmla="*/ 1252603 h 1453020"/>
              <a:gd name="connsiteX15" fmla="*/ 75156 w 513897"/>
              <a:gd name="connsiteY15" fmla="*/ 1327759 h 1453020"/>
              <a:gd name="connsiteX16" fmla="*/ 37578 w 513897"/>
              <a:gd name="connsiteY16" fmla="*/ 1415441 h 1453020"/>
              <a:gd name="connsiteX17" fmla="*/ 0 w 513897"/>
              <a:gd name="connsiteY17" fmla="*/ 1453020 h 145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897" h="1453020">
                <a:moveTo>
                  <a:pt x="450937" y="0"/>
                </a:moveTo>
                <a:cubicBezTo>
                  <a:pt x="439451" y="68918"/>
                  <a:pt x="424805" y="114722"/>
                  <a:pt x="450937" y="187891"/>
                </a:cubicBezTo>
                <a:cubicBezTo>
                  <a:pt x="459929" y="213069"/>
                  <a:pt x="484340" y="229644"/>
                  <a:pt x="501041" y="250521"/>
                </a:cubicBezTo>
                <a:cubicBezTo>
                  <a:pt x="512175" y="317326"/>
                  <a:pt x="523309" y="334028"/>
                  <a:pt x="501041" y="400833"/>
                </a:cubicBezTo>
                <a:cubicBezTo>
                  <a:pt x="496280" y="415115"/>
                  <a:pt x="484340" y="425885"/>
                  <a:pt x="475989" y="438411"/>
                </a:cubicBezTo>
                <a:cubicBezTo>
                  <a:pt x="471814" y="455112"/>
                  <a:pt x="466839" y="471634"/>
                  <a:pt x="463463" y="488515"/>
                </a:cubicBezTo>
                <a:cubicBezTo>
                  <a:pt x="458482" y="513420"/>
                  <a:pt x="463734" y="541734"/>
                  <a:pt x="450937" y="563672"/>
                </a:cubicBezTo>
                <a:cubicBezTo>
                  <a:pt x="433085" y="594275"/>
                  <a:pt x="375780" y="638828"/>
                  <a:pt x="375780" y="638828"/>
                </a:cubicBezTo>
                <a:cubicBezTo>
                  <a:pt x="371605" y="651354"/>
                  <a:pt x="363254" y="663202"/>
                  <a:pt x="363254" y="676406"/>
                </a:cubicBezTo>
                <a:cubicBezTo>
                  <a:pt x="363254" y="707979"/>
                  <a:pt x="382760" y="838000"/>
                  <a:pt x="388306" y="876822"/>
                </a:cubicBezTo>
                <a:cubicBezTo>
                  <a:pt x="381766" y="942225"/>
                  <a:pt x="396371" y="994018"/>
                  <a:pt x="350728" y="1039661"/>
                </a:cubicBezTo>
                <a:cubicBezTo>
                  <a:pt x="340083" y="1050306"/>
                  <a:pt x="327819" y="1061328"/>
                  <a:pt x="313150" y="1064713"/>
                </a:cubicBezTo>
                <a:cubicBezTo>
                  <a:pt x="272263" y="1074148"/>
                  <a:pt x="229643" y="1073064"/>
                  <a:pt x="187890" y="1077239"/>
                </a:cubicBezTo>
                <a:cubicBezTo>
                  <a:pt x="179539" y="1102291"/>
                  <a:pt x="166113" y="1126192"/>
                  <a:pt x="162838" y="1152395"/>
                </a:cubicBezTo>
                <a:cubicBezTo>
                  <a:pt x="158663" y="1185798"/>
                  <a:pt x="165366" y="1222494"/>
                  <a:pt x="150312" y="1252603"/>
                </a:cubicBezTo>
                <a:cubicBezTo>
                  <a:pt x="134468" y="1284292"/>
                  <a:pt x="75156" y="1327759"/>
                  <a:pt x="75156" y="1327759"/>
                </a:cubicBezTo>
                <a:cubicBezTo>
                  <a:pt x="64022" y="1361162"/>
                  <a:pt x="58216" y="1384483"/>
                  <a:pt x="37578" y="1415441"/>
                </a:cubicBezTo>
                <a:cubicBezTo>
                  <a:pt x="37576" y="1415444"/>
                  <a:pt x="6265" y="1446755"/>
                  <a:pt x="0" y="145302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
          </p:nvPr>
        </p:nvSpPr>
        <p:spPr>
          <a:xfrm>
            <a:off x="5855515" y="1402891"/>
            <a:ext cx="6338262" cy="4898591"/>
          </a:xfrm>
        </p:spPr>
        <p:txBody>
          <a:bodyPr rtlCol="0">
            <a:noAutofit/>
          </a:bodyPr>
          <a:lstStyle/>
          <a:p>
            <a:pPr marL="0" indent="0" algn="just" eaLnBrk="1" fontAlgn="auto" hangingPunct="1">
              <a:spcAft>
                <a:spcPts val="0"/>
              </a:spcAft>
              <a:buFont typeface="Arial" panose="020B0604020202020204" pitchFamily="34" charset="0"/>
              <a:buNone/>
              <a:defRPr/>
            </a:pPr>
            <a:r>
              <a:rPr lang="sr-Cyrl-RS" sz="1600" dirty="0" smtClean="0">
                <a:solidFill>
                  <a:srgbClr val="000000"/>
                </a:solidFill>
                <a:latin typeface="Arial" panose="020B0604020202020204" pitchFamily="34" charset="0"/>
                <a:cs typeface="Arial" panose="020B0604020202020204" pitchFamily="34" charset="0"/>
              </a:rPr>
              <a:t>Изградњом аутопута</a:t>
            </a:r>
            <a:r>
              <a:rPr lang="sr-Cyrl-RS" altLang="en-US" sz="1600" dirty="0" smtClean="0">
                <a:solidFill>
                  <a:srgbClr val="000000"/>
                </a:solidFill>
                <a:latin typeface="Arial" panose="020B0604020202020204" pitchFamily="34" charset="0"/>
                <a:cs typeface="Arial" panose="020B0604020202020204" pitchFamily="34" charset="0"/>
              </a:rPr>
              <a:t> Бања Лука - Нови Град</a:t>
            </a:r>
            <a:r>
              <a:rPr lang="sr-Cyrl-RS" sz="1600" dirty="0" smtClean="0">
                <a:solidFill>
                  <a:srgbClr val="000000"/>
                </a:solidFill>
                <a:latin typeface="Arial" panose="020B0604020202020204" pitchFamily="34" charset="0"/>
                <a:cs typeface="Arial" panose="020B0604020202020204" pitchFamily="34" charset="0"/>
              </a:rPr>
              <a:t>  омогућило би се:</a:t>
            </a:r>
          </a:p>
          <a:p>
            <a:pPr algn="just">
              <a:lnSpc>
                <a:spcPct val="110000"/>
              </a:lnSpc>
              <a:buFont typeface="Wingdings" pitchFamily="2" charset="2"/>
              <a:buChar char="q"/>
              <a:defRPr/>
            </a:pPr>
            <a:r>
              <a:rPr lang="sr-Cyrl-RS" sz="1600" dirty="0" smtClean="0">
                <a:solidFill>
                  <a:srgbClr val="000000"/>
                </a:solidFill>
                <a:latin typeface="Arial" panose="020B0604020202020204" pitchFamily="34" charset="0"/>
                <a:cs typeface="Arial" panose="020B0604020202020204" pitchFamily="34" charset="0"/>
              </a:rPr>
              <a:t>Остварење савременије путне везе </a:t>
            </a:r>
            <a:r>
              <a:rPr lang="sr-Cyrl-RS" altLang="en-US" sz="1600" dirty="0" smtClean="0">
                <a:solidFill>
                  <a:srgbClr val="000000"/>
                </a:solidFill>
                <a:latin typeface="Arial" panose="020B0604020202020204" pitchFamily="34" charset="0"/>
                <a:cs typeface="Arial" panose="020B0604020202020204" pitchFamily="34" charset="0"/>
              </a:rPr>
              <a:t>Бања Лука – Приједор - Нови Град са постојећим аутопутским правцем Е-661 на истоку, односно са будућим укрштајем два аутопута у Републици Хрватској на западу. </a:t>
            </a:r>
          </a:p>
          <a:p>
            <a:pPr algn="just">
              <a:lnSpc>
                <a:spcPct val="110000"/>
              </a:lnSpc>
              <a:buFont typeface="Wingdings" pitchFamily="2" charset="2"/>
              <a:buChar char="q"/>
              <a:defRPr/>
            </a:pPr>
            <a:r>
              <a:rPr lang="sr-Cyrl-RS" altLang="en-US" sz="1600" dirty="0" smtClean="0">
                <a:solidFill>
                  <a:srgbClr val="000000"/>
                </a:solidFill>
                <a:latin typeface="Arial" panose="020B0604020202020204" pitchFamily="34" charset="0"/>
                <a:cs typeface="Arial" panose="020B0604020202020204" pitchFamily="34" charset="0"/>
              </a:rPr>
              <a:t>Растерећење дела постојеће путне мреже уз побољшање услова за кориснике који кореспондирају између Бања Луке и Новог Града.</a:t>
            </a:r>
          </a:p>
          <a:p>
            <a:pPr algn="just">
              <a:lnSpc>
                <a:spcPct val="110000"/>
              </a:lnSpc>
              <a:buFont typeface="Wingdings" pitchFamily="2" charset="2"/>
              <a:buChar char="q"/>
              <a:defRPr/>
            </a:pPr>
            <a:r>
              <a:rPr lang="sr-Cyrl-RS" altLang="en-US" sz="1600" dirty="0" smtClean="0">
                <a:solidFill>
                  <a:srgbClr val="000000"/>
                </a:solidFill>
                <a:latin typeface="Arial" panose="020B0604020202020204" pitchFamily="34" charset="0"/>
                <a:cs typeface="Arial" panose="020B0604020202020204" pitchFamily="34" charset="0"/>
              </a:rPr>
              <a:t>Омогућавање бржег и ефикаснијег проласка транзитног саобраћаја.</a:t>
            </a:r>
          </a:p>
          <a:p>
            <a:pPr algn="just">
              <a:lnSpc>
                <a:spcPct val="110000"/>
              </a:lnSpc>
              <a:buFont typeface="Wingdings" pitchFamily="2" charset="2"/>
              <a:buChar char="q"/>
              <a:defRPr/>
            </a:pPr>
            <a:r>
              <a:rPr lang="sr-Cyrl-RS" altLang="en-US" sz="1600" dirty="0" smtClean="0">
                <a:solidFill>
                  <a:srgbClr val="000000"/>
                </a:solidFill>
                <a:latin typeface="Arial" panose="020B0604020202020204" pitchFamily="34" charset="0"/>
                <a:cs typeface="Arial" panose="020B0604020202020204" pitchFamily="34" charset="0"/>
              </a:rPr>
              <a:t>Смањење времена путовања и  оперативних трошкова возила</a:t>
            </a:r>
          </a:p>
          <a:p>
            <a:pPr algn="just">
              <a:lnSpc>
                <a:spcPct val="110000"/>
              </a:lnSpc>
              <a:buFont typeface="Wingdings" pitchFamily="2" charset="2"/>
              <a:buChar char="q"/>
              <a:defRPr/>
            </a:pPr>
            <a:r>
              <a:rPr lang="sr-Cyrl-RS" altLang="en-US" sz="1600" dirty="0" smtClean="0">
                <a:solidFill>
                  <a:srgbClr val="000000"/>
                </a:solidFill>
                <a:latin typeface="Arial" panose="020B0604020202020204" pitchFamily="34" charset="0"/>
                <a:cs typeface="Arial" panose="020B0604020202020204" pitchFamily="34" charset="0"/>
              </a:rPr>
              <a:t>Смањење броја саобрађајних незгода</a:t>
            </a:r>
          </a:p>
          <a:p>
            <a:pPr marL="0" indent="0" algn="just" eaLnBrk="1" fontAlgn="auto" hangingPunct="1">
              <a:spcAft>
                <a:spcPts val="0"/>
              </a:spcAft>
              <a:buFontTx/>
              <a:buNone/>
              <a:defRPr/>
            </a:pPr>
            <a:endParaRPr lang="sr-Cyrl-RS" altLang="en-US" sz="1600" dirty="0" smtClean="0">
              <a:latin typeface="Arial" panose="020B0604020202020204" pitchFamily="34" charset="0"/>
              <a:cs typeface="Arial" panose="020B0604020202020204" pitchFamily="34" charset="0"/>
            </a:endParaRPr>
          </a:p>
          <a:p>
            <a:pPr marL="0" indent="0" algn="just" eaLnBrk="1" fontAlgn="auto" hangingPunct="1">
              <a:spcAft>
                <a:spcPts val="0"/>
              </a:spcAft>
              <a:buFontTx/>
              <a:buNone/>
              <a:defRPr/>
            </a:pPr>
            <a:endParaRPr lang="en-US" sz="1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05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additive="base">
                                        <p:cTn id="3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 calcmode="lin" valueType="num">
                                      <p:cBhvr additive="base">
                                        <p:cTn id="4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900" y="5992995"/>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2413678" y="1844383"/>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3" name="Rectangle 3"/>
          <p:cNvSpPr txBox="1">
            <a:spLocks noChangeArrowheads="1"/>
          </p:cNvSpPr>
          <p:nvPr/>
        </p:nvSpPr>
        <p:spPr>
          <a:xfrm>
            <a:off x="1712164" y="2528840"/>
            <a:ext cx="10547028" cy="176768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CS" altLang="en-US" sz="3600" b="1" dirty="0" smtClean="0">
                <a:latin typeface="Arial" panose="020B0604020202020204" pitchFamily="34" charset="0"/>
                <a:cs typeface="Arial" panose="020B0604020202020204" pitchFamily="34" charset="0"/>
              </a:rPr>
              <a:t>ИНЖЕЊЕРСКОГЕОЛОШКА И </a:t>
            </a:r>
          </a:p>
          <a:p>
            <a:pPr marL="45720" indent="0" algn="ctr">
              <a:lnSpc>
                <a:spcPct val="100000"/>
              </a:lnSpc>
              <a:buNone/>
            </a:pPr>
            <a:r>
              <a:rPr lang="sr-Cyrl-CS" altLang="en-US" sz="3600" b="1" dirty="0" smtClean="0">
                <a:latin typeface="Arial" panose="020B0604020202020204" pitchFamily="34" charset="0"/>
                <a:cs typeface="Arial" panose="020B0604020202020204" pitchFamily="34" charset="0"/>
              </a:rPr>
              <a:t>ГЕОТЕХНИЧКА СТУДИЈА </a:t>
            </a:r>
          </a:p>
        </p:txBody>
      </p:sp>
    </p:spTree>
    <p:extLst>
      <p:ext uri="{BB962C8B-B14F-4D97-AF65-F5344CB8AC3E}">
        <p14:creationId xmlns:p14="http://schemas.microsoft.com/office/powerpoint/2010/main" val="326022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7688" y="5935743"/>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2413678" y="1844383"/>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graphicFrame>
        <p:nvGraphicFramePr>
          <p:cNvPr id="29" name="Chart 28"/>
          <p:cNvGraphicFramePr/>
          <p:nvPr>
            <p:extLst>
              <p:ext uri="{D42A27DB-BD31-4B8C-83A1-F6EECF244321}">
                <p14:modId xmlns:p14="http://schemas.microsoft.com/office/powerpoint/2010/main" val="691592050"/>
              </p:ext>
            </p:extLst>
          </p:nvPr>
        </p:nvGraphicFramePr>
        <p:xfrm>
          <a:off x="699834" y="3149703"/>
          <a:ext cx="5985218" cy="305604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3"/>
          <p:cNvSpPr txBox="1">
            <a:spLocks noChangeArrowheads="1"/>
          </p:cNvSpPr>
          <p:nvPr/>
        </p:nvSpPr>
        <p:spPr bwMode="auto">
          <a:xfrm>
            <a:off x="1599485" y="758452"/>
            <a:ext cx="3453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Cyrl-RS" altLang="en-US" sz="2800" b="1" dirty="0">
                <a:solidFill>
                  <a:srgbClr val="000000"/>
                </a:solidFill>
              </a:rPr>
              <a:t>Општи подаци</a:t>
            </a:r>
          </a:p>
        </p:txBody>
      </p:sp>
      <p:sp>
        <p:nvSpPr>
          <p:cNvPr id="22" name="TextBox 21"/>
          <p:cNvSpPr txBox="1"/>
          <p:nvPr/>
        </p:nvSpPr>
        <p:spPr>
          <a:xfrm>
            <a:off x="1439819" y="1258436"/>
            <a:ext cx="10434855" cy="1815882"/>
          </a:xfrm>
          <a:prstGeom prst="rect">
            <a:avLst/>
          </a:prstGeom>
          <a:noFill/>
        </p:spPr>
        <p:txBody>
          <a:bodyPr wrap="square">
            <a:spAutoFit/>
          </a:bodyPr>
          <a:lstStyle/>
          <a:p>
            <a:pPr marL="285750" indent="-285750" algn="just">
              <a:buFont typeface="Wingdings" pitchFamily="2" charset="2"/>
              <a:buChar char="Ø"/>
              <a:defRPr/>
            </a:pPr>
            <a:r>
              <a:rPr lang="sr-Cyrl-CS" sz="1600" dirty="0">
                <a:solidFill>
                  <a:srgbClr val="000000"/>
                </a:solidFill>
                <a:latin typeface="Arial" panose="020B0604020202020204" pitchFamily="34" charset="0"/>
                <a:cs typeface="Arial" panose="020B0604020202020204" pitchFamily="34" charset="0"/>
              </a:rPr>
              <a:t>Подручје истраживања припада равничарском до брдском региону</a:t>
            </a:r>
            <a:r>
              <a:rPr lang="sr-Cyrl-CS" sz="1600" dirty="0" smtClean="0">
                <a:solidFill>
                  <a:srgbClr val="000000"/>
                </a:solidFill>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a:p>
            <a:pPr marL="285750" indent="-285750" algn="just">
              <a:buFont typeface="Wingdings" pitchFamily="2" charset="2"/>
              <a:buChar char="Ø"/>
              <a:defRPr/>
            </a:pPr>
            <a:r>
              <a:rPr lang="sr-Cyrl-CS" sz="1600" dirty="0">
                <a:solidFill>
                  <a:srgbClr val="000000"/>
                </a:solidFill>
                <a:latin typeface="Arial" panose="020B0604020202020204" pitchFamily="34" charset="0"/>
                <a:cs typeface="Arial" panose="020B0604020202020204" pitchFamily="34" charset="0"/>
              </a:rPr>
              <a:t>Развијени су како ерозиони тако и акумулативни облици рељефа</a:t>
            </a:r>
            <a:r>
              <a:rPr lang="sr-Cyrl-CS" sz="1600" dirty="0" smtClean="0">
                <a:solidFill>
                  <a:srgbClr val="000000"/>
                </a:solidFill>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a:p>
            <a:pPr marL="285750" indent="-285750" algn="just">
              <a:buFont typeface="Wingdings" pitchFamily="2" charset="2"/>
              <a:buChar char="Ø"/>
              <a:defRPr/>
            </a:pPr>
            <a:r>
              <a:rPr lang="sr-Cyrl-RS" sz="1600" dirty="0">
                <a:solidFill>
                  <a:srgbClr val="000000"/>
                </a:solidFill>
                <a:latin typeface="Arial" panose="020B0604020202020204" pitchFamily="34" charset="0"/>
                <a:cs typeface="Arial" panose="020B0604020202020204" pitchFamily="34" charset="0"/>
              </a:rPr>
              <a:t>У </a:t>
            </a:r>
            <a:r>
              <a:rPr lang="ru-RU" sz="1600" dirty="0">
                <a:solidFill>
                  <a:srgbClr val="000000"/>
                </a:solidFill>
                <a:latin typeface="Arial" panose="020B0604020202020204" pitchFamily="34" charset="0"/>
                <a:cs typeface="Arial" panose="020B0604020202020204" pitchFamily="34" charset="0"/>
              </a:rPr>
              <a:t>погледу геолошке грађе подручје истраживања изграђују</a:t>
            </a:r>
            <a:r>
              <a:rPr lang="sr-Latn-CS" sz="1600" dirty="0">
                <a:solidFill>
                  <a:srgbClr val="000000"/>
                </a:solidFill>
                <a:latin typeface="Arial" panose="020B0604020202020204" pitchFamily="34" charset="0"/>
                <a:cs typeface="Arial" panose="020B0604020202020204" pitchFamily="34" charset="0"/>
              </a:rPr>
              <a:t>: </a:t>
            </a:r>
            <a:r>
              <a:rPr lang="ru-RU" sz="1600" dirty="0">
                <a:solidFill>
                  <a:srgbClr val="000000"/>
                </a:solidFill>
                <a:latin typeface="Arial" panose="020B0604020202020204" pitchFamily="34" charset="0"/>
                <a:cs typeface="Arial" panose="020B0604020202020204" pitchFamily="34" charset="0"/>
              </a:rPr>
              <a:t>метаморфне</a:t>
            </a:r>
            <a:r>
              <a:rPr lang="sr-Latn-CS" sz="1600" dirty="0">
                <a:solidFill>
                  <a:srgbClr val="000000"/>
                </a:solidFill>
                <a:latin typeface="Arial" panose="020B0604020202020204" pitchFamily="34" charset="0"/>
                <a:cs typeface="Arial" panose="020B0604020202020204" pitchFamily="34" charset="0"/>
              </a:rPr>
              <a:t>, </a:t>
            </a:r>
            <a:r>
              <a:rPr lang="ru-RU" sz="1600" dirty="0">
                <a:solidFill>
                  <a:srgbClr val="000000"/>
                </a:solidFill>
                <a:latin typeface="Arial" panose="020B0604020202020204" pitchFamily="34" charset="0"/>
                <a:cs typeface="Arial" panose="020B0604020202020204" pitchFamily="34" charset="0"/>
              </a:rPr>
              <a:t>магматске и седиментне </a:t>
            </a:r>
            <a:r>
              <a:rPr lang="ru-RU" sz="1600" dirty="0" smtClean="0">
                <a:solidFill>
                  <a:srgbClr val="000000"/>
                </a:solidFill>
                <a:latin typeface="Arial" panose="020B0604020202020204" pitchFamily="34" charset="0"/>
                <a:cs typeface="Arial" panose="020B0604020202020204" pitchFamily="34" charset="0"/>
              </a:rPr>
              <a:t>стене</a:t>
            </a:r>
            <a:r>
              <a:rPr lang="sr-Cyrl-RS" sz="1600" dirty="0" smtClean="0">
                <a:solidFill>
                  <a:srgbClr val="000000"/>
                </a:solidFill>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a:p>
            <a:pPr marL="285750" indent="-285750" algn="just">
              <a:buFont typeface="Wingdings" pitchFamily="2" charset="2"/>
              <a:buChar char="Ø"/>
              <a:defRPr/>
            </a:pPr>
            <a:r>
              <a:rPr lang="ru-RU" sz="1600" dirty="0">
                <a:solidFill>
                  <a:srgbClr val="000000"/>
                </a:solidFill>
                <a:latin typeface="Arial" panose="020B0604020202020204" pitchFamily="34" charset="0"/>
                <a:cs typeface="Arial" panose="020B0604020202020204" pitchFamily="34" charset="0"/>
              </a:rPr>
              <a:t>Коридор </a:t>
            </a:r>
            <a:r>
              <a:rPr lang="sr-Cyrl-RS" sz="1600" dirty="0">
                <a:solidFill>
                  <a:srgbClr val="000000"/>
                </a:solidFill>
                <a:latin typeface="Arial" panose="020B0604020202020204" pitchFamily="34" charset="0"/>
                <a:cs typeface="Arial" panose="020B0604020202020204" pitchFamily="34" charset="0"/>
              </a:rPr>
              <a:t>ауто</a:t>
            </a:r>
            <a:r>
              <a:rPr lang="ru-RU" sz="1600" dirty="0">
                <a:solidFill>
                  <a:srgbClr val="000000"/>
                </a:solidFill>
                <a:latin typeface="Arial" panose="020B0604020202020204" pitchFamily="34" charset="0"/>
                <a:cs typeface="Arial" panose="020B0604020202020204" pitchFamily="34" charset="0"/>
              </a:rPr>
              <a:t>пута налази се у теренима са</a:t>
            </a:r>
            <a:r>
              <a:rPr lang="sr-Latn-CS" sz="1600" dirty="0">
                <a:solidFill>
                  <a:srgbClr val="000000"/>
                </a:solidFill>
                <a:latin typeface="Arial" panose="020B0604020202020204" pitchFamily="34" charset="0"/>
                <a:cs typeface="Arial" panose="020B0604020202020204" pitchFamily="34" charset="0"/>
              </a:rPr>
              <a:t> 6</a:t>
            </a:r>
            <a:r>
              <a:rPr lang="en-US" sz="1600" dirty="0">
                <a:solidFill>
                  <a:srgbClr val="000000"/>
                </a:solidFill>
                <a:latin typeface="Arial" panose="020B0604020202020204" pitchFamily="34" charset="0"/>
                <a:cs typeface="Arial" panose="020B0604020202020204" pitchFamily="34" charset="0"/>
                <a:sym typeface="Symbol" panose="05050102010706020507" pitchFamily="18" charset="2"/>
              </a:rPr>
              <a:t></a:t>
            </a:r>
            <a:r>
              <a:rPr lang="sr-Latn-CS" sz="1600" dirty="0">
                <a:solidFill>
                  <a:srgbClr val="000000"/>
                </a:solidFill>
                <a:latin typeface="Arial" panose="020B0604020202020204" pitchFamily="34" charset="0"/>
                <a:cs typeface="Arial" panose="020B0604020202020204" pitchFamily="34" charset="0"/>
              </a:rPr>
              <a:t>-7</a:t>
            </a:r>
            <a:r>
              <a:rPr lang="en-US" sz="1600" dirty="0">
                <a:solidFill>
                  <a:srgbClr val="000000"/>
                </a:solidFill>
                <a:latin typeface="Arial" panose="020B0604020202020204" pitchFamily="34" charset="0"/>
                <a:cs typeface="Arial" panose="020B0604020202020204" pitchFamily="34" charset="0"/>
                <a:sym typeface="Symbol" panose="05050102010706020507" pitchFamily="18" charset="2"/>
              </a:rPr>
              <a:t></a:t>
            </a:r>
            <a:r>
              <a:rPr lang="en-US" sz="1600" dirty="0">
                <a:solidFill>
                  <a:srgbClr val="000000"/>
                </a:solidFill>
                <a:latin typeface="Arial" panose="020B0604020202020204" pitchFamily="34" charset="0"/>
                <a:cs typeface="Arial" panose="020B0604020202020204" pitchFamily="34" charset="0"/>
              </a:rPr>
              <a:t> </a:t>
            </a:r>
            <a:r>
              <a:rPr lang="ru-RU" sz="1600" dirty="0">
                <a:solidFill>
                  <a:srgbClr val="000000"/>
                </a:solidFill>
                <a:latin typeface="Arial" panose="020B0604020202020204" pitchFamily="34" charset="0"/>
                <a:cs typeface="Arial" panose="020B0604020202020204" pitchFamily="34" charset="0"/>
              </a:rPr>
              <a:t>и мање</a:t>
            </a:r>
            <a:r>
              <a:rPr lang="sr-Latn-CS" sz="1600" dirty="0">
                <a:solidFill>
                  <a:srgbClr val="000000"/>
                </a:solidFill>
                <a:latin typeface="Arial" panose="020B0604020202020204" pitchFamily="34" charset="0"/>
                <a:cs typeface="Arial" panose="020B0604020202020204" pitchFamily="34" charset="0"/>
              </a:rPr>
              <a:t> 8</a:t>
            </a:r>
            <a:r>
              <a:rPr lang="en-US" sz="1600" dirty="0">
                <a:solidFill>
                  <a:srgbClr val="000000"/>
                </a:solidFill>
                <a:latin typeface="Arial" panose="020B0604020202020204" pitchFamily="34" charset="0"/>
                <a:cs typeface="Arial" panose="020B0604020202020204" pitchFamily="34" charset="0"/>
                <a:sym typeface="Symbol" panose="05050102010706020507" pitchFamily="18" charset="2"/>
              </a:rPr>
              <a:t></a:t>
            </a:r>
            <a:r>
              <a:rPr lang="en-US" sz="1600" dirty="0">
                <a:solidFill>
                  <a:srgbClr val="000000"/>
                </a:solidFill>
                <a:latin typeface="Arial" panose="020B0604020202020204" pitchFamily="34" charset="0"/>
                <a:cs typeface="Arial" panose="020B0604020202020204" pitchFamily="34" charset="0"/>
              </a:rPr>
              <a:t> </a:t>
            </a:r>
            <a:r>
              <a:rPr lang="ru-RU" sz="1600" dirty="0">
                <a:solidFill>
                  <a:srgbClr val="000000"/>
                </a:solidFill>
                <a:latin typeface="Arial" panose="020B0604020202020204" pitchFamily="34" charset="0"/>
                <a:cs typeface="Arial" panose="020B0604020202020204" pitchFamily="34" charset="0"/>
              </a:rPr>
              <a:t>МС</a:t>
            </a:r>
            <a:r>
              <a:rPr lang="sr-Latn-CS" sz="1600" dirty="0">
                <a:solidFill>
                  <a:srgbClr val="000000"/>
                </a:solidFill>
                <a:latin typeface="Arial" panose="020B0604020202020204" pitchFamily="34" charset="0"/>
                <a:cs typeface="Arial" panose="020B0604020202020204" pitchFamily="34" charset="0"/>
              </a:rPr>
              <a:t>S </a:t>
            </a:r>
            <a:r>
              <a:rPr lang="ru-RU" sz="1600" dirty="0">
                <a:solidFill>
                  <a:srgbClr val="000000"/>
                </a:solidFill>
                <a:latin typeface="Arial" panose="020B0604020202020204" pitchFamily="34" charset="0"/>
                <a:cs typeface="Arial" panose="020B0604020202020204" pitchFamily="34" charset="0"/>
              </a:rPr>
              <a:t>сеизмичности за повратни период до</a:t>
            </a:r>
            <a:r>
              <a:rPr lang="sr-Latn-CS" sz="1600" dirty="0">
                <a:solidFill>
                  <a:srgbClr val="000000"/>
                </a:solidFill>
                <a:latin typeface="Arial" panose="020B0604020202020204" pitchFamily="34" charset="0"/>
                <a:cs typeface="Arial" panose="020B0604020202020204" pitchFamily="34" charset="0"/>
              </a:rPr>
              <a:t> 500 </a:t>
            </a:r>
            <a:r>
              <a:rPr lang="ru-RU" sz="1600" dirty="0">
                <a:solidFill>
                  <a:srgbClr val="000000"/>
                </a:solidFill>
                <a:latin typeface="Arial" panose="020B0604020202020204" pitchFamily="34" charset="0"/>
                <a:cs typeface="Arial" panose="020B0604020202020204" pitchFamily="34" charset="0"/>
              </a:rPr>
              <a:t>година</a:t>
            </a:r>
            <a:r>
              <a:rPr lang="sr-Latn-CS" sz="1600" dirty="0">
                <a:solidFill>
                  <a:srgbClr val="000000"/>
                </a:solidFill>
                <a:latin typeface="Arial" panose="020B0604020202020204" pitchFamily="34" charset="0"/>
                <a:cs typeface="Arial" panose="020B0604020202020204" pitchFamily="34" charset="0"/>
              </a:rPr>
              <a:t>. </a:t>
            </a:r>
            <a:endParaRPr lang="en-US" sz="1600" dirty="0">
              <a:solidFill>
                <a:srgbClr val="000000"/>
              </a:solidFill>
              <a:latin typeface="Arial" panose="020B0604020202020204" pitchFamily="34" charset="0"/>
              <a:cs typeface="Arial" panose="020B0604020202020204" pitchFamily="34" charset="0"/>
            </a:endParaRPr>
          </a:p>
          <a:p>
            <a:pPr>
              <a:defRPr/>
            </a:pPr>
            <a:r>
              <a:rPr lang="sr-Cyrl-RS" sz="1600" dirty="0">
                <a:solidFill>
                  <a:srgbClr val="000000"/>
                </a:solidFill>
                <a:latin typeface="Arial" panose="020B0604020202020204" pitchFamily="34" charset="0"/>
                <a:cs typeface="Arial" panose="020B0604020202020204" pitchFamily="34" charset="0"/>
              </a:rPr>
              <a:t> </a:t>
            </a:r>
            <a:endParaRPr lang="en-US" sz="1600" dirty="0">
              <a:solidFill>
                <a:srgbClr val="000000"/>
              </a:solidFill>
              <a:latin typeface="Arial" panose="020B0604020202020204" pitchFamily="34" charset="0"/>
              <a:cs typeface="Arial" panose="020B0604020202020204" pitchFamily="34" charset="0"/>
            </a:endParaRPr>
          </a:p>
        </p:txBody>
      </p:sp>
      <p:pic>
        <p:nvPicPr>
          <p:cNvPr id="2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047" y="3322864"/>
            <a:ext cx="4445909" cy="180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8848"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3377064" y="1028810"/>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 name="Rectangle 1"/>
          <p:cNvSpPr/>
          <p:nvPr/>
        </p:nvSpPr>
        <p:spPr>
          <a:xfrm>
            <a:off x="3600497" y="802554"/>
            <a:ext cx="6893435" cy="830997"/>
          </a:xfrm>
          <a:prstGeom prst="rect">
            <a:avLst/>
          </a:prstGeom>
        </p:spPr>
        <p:txBody>
          <a:bodyPr wrap="square">
            <a:spAutoFit/>
          </a:bodyPr>
          <a:lstStyle/>
          <a:p>
            <a:pPr marL="45720" indent="0" algn="ctr">
              <a:lnSpc>
                <a:spcPct val="100000"/>
              </a:lnSpc>
              <a:buNone/>
            </a:pPr>
            <a:r>
              <a:rPr lang="sr-Cyrl-CS" altLang="en-US" sz="2400" b="1" dirty="0" smtClean="0">
                <a:solidFill>
                  <a:srgbClr val="000000"/>
                </a:solidFill>
                <a:latin typeface="Arial" panose="020B0604020202020204" pitchFamily="34" charset="0"/>
                <a:cs typeface="Arial" panose="020B0604020202020204" pitchFamily="34" charset="0"/>
              </a:rPr>
              <a:t>ЗАКЉУЧАК ИНЖЕЊЕРСКОГЕОЛОШКЕ </a:t>
            </a:r>
            <a:r>
              <a:rPr lang="sr-Cyrl-CS" altLang="en-US" sz="2400" b="1" dirty="0">
                <a:solidFill>
                  <a:srgbClr val="000000"/>
                </a:solidFill>
                <a:latin typeface="Arial" panose="020B0604020202020204" pitchFamily="34" charset="0"/>
                <a:cs typeface="Arial" panose="020B0604020202020204" pitchFamily="34" charset="0"/>
              </a:rPr>
              <a:t>И </a:t>
            </a:r>
          </a:p>
          <a:p>
            <a:pPr marL="45720" indent="0" algn="ctr">
              <a:lnSpc>
                <a:spcPct val="100000"/>
              </a:lnSpc>
              <a:buNone/>
            </a:pPr>
            <a:r>
              <a:rPr lang="sr-Cyrl-CS" altLang="en-US" sz="2400" b="1" dirty="0" smtClean="0">
                <a:solidFill>
                  <a:srgbClr val="000000"/>
                </a:solidFill>
                <a:latin typeface="Arial" panose="020B0604020202020204" pitchFamily="34" charset="0"/>
                <a:cs typeface="Arial" panose="020B0604020202020204" pitchFamily="34" charset="0"/>
              </a:rPr>
              <a:t>ГЕОТЕХНИЧКЕ </a:t>
            </a:r>
            <a:r>
              <a:rPr lang="sr-Cyrl-CS" altLang="en-US" sz="2400" b="1" dirty="0">
                <a:solidFill>
                  <a:srgbClr val="000000"/>
                </a:solidFill>
                <a:latin typeface="Arial" panose="020B0604020202020204" pitchFamily="34" charset="0"/>
                <a:cs typeface="Arial" panose="020B0604020202020204" pitchFamily="34" charset="0"/>
              </a:rPr>
              <a:t>СТУДИЈА </a:t>
            </a:r>
          </a:p>
        </p:txBody>
      </p:sp>
      <p:sp>
        <p:nvSpPr>
          <p:cNvPr id="23" name="Rectangle 22"/>
          <p:cNvSpPr/>
          <p:nvPr/>
        </p:nvSpPr>
        <p:spPr>
          <a:xfrm>
            <a:off x="3022609" y="2187601"/>
            <a:ext cx="8384876" cy="923330"/>
          </a:xfrm>
          <a:prstGeom prst="rect">
            <a:avLst/>
          </a:prstGeom>
        </p:spPr>
        <p:txBody>
          <a:bodyPr wrap="square">
            <a:spAutoFit/>
          </a:bodyPr>
          <a:lstStyle/>
          <a:p>
            <a:pPr marL="45720" algn="just">
              <a:lnSpc>
                <a:spcPct val="100000"/>
              </a:lnSpc>
            </a:pPr>
            <a:r>
              <a:rPr lang="sr-Cyrl-CS" altLang="en-US" dirty="0" smtClean="0">
                <a:latin typeface="Arial" panose="020B0604020202020204" pitchFamily="34" charset="0"/>
                <a:cs typeface="Arial" panose="020B0604020202020204" pitchFamily="34" charset="0"/>
              </a:rPr>
              <a:t>Терен кроз који пролазе све варијанте будућег аутопута Бања Лука - Приједор – Нови Град је повољан (речне долине, стенске масе) уз појаву мањих локалних клизишта која је могуће ефикасно санирати.</a:t>
            </a:r>
            <a:endParaRPr lang="sr-Cyrl-C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7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4004" y="5971003"/>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3377064" y="1028810"/>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2" name="Rectangle 3"/>
          <p:cNvSpPr txBox="1">
            <a:spLocks noChangeArrowheads="1"/>
          </p:cNvSpPr>
          <p:nvPr/>
        </p:nvSpPr>
        <p:spPr>
          <a:xfrm>
            <a:off x="2013740" y="2657002"/>
            <a:ext cx="10547028" cy="102565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CS" altLang="en-US" sz="3600" b="1" dirty="0" smtClean="0">
                <a:latin typeface="Arial" panose="020B0604020202020204" pitchFamily="34" charset="0"/>
                <a:cs typeface="Arial" panose="020B0604020202020204" pitchFamily="34" charset="0"/>
              </a:rPr>
              <a:t>СТУДИЈА КЛИМАТСКИХ ПАРАМЕТАРА</a:t>
            </a:r>
          </a:p>
        </p:txBody>
      </p:sp>
    </p:spTree>
    <p:extLst>
      <p:ext uri="{BB962C8B-B14F-4D97-AF65-F5344CB8AC3E}">
        <p14:creationId xmlns:p14="http://schemas.microsoft.com/office/powerpoint/2010/main" val="137199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0987"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Content Placeholder 3"/>
          <p:cNvSpPr>
            <a:spLocks noGrp="1"/>
          </p:cNvSpPr>
          <p:nvPr>
            <p:ph idx="1"/>
          </p:nvPr>
        </p:nvSpPr>
        <p:spPr>
          <a:xfrm>
            <a:off x="458500" y="1504759"/>
            <a:ext cx="10671050" cy="1276019"/>
          </a:xfrm>
        </p:spPr>
        <p:txBody>
          <a:bodyPr>
            <a:normAutofit/>
          </a:bodyPr>
          <a:lstStyle/>
          <a:p>
            <a:pPr algn="just">
              <a:buFont typeface="Wingdings" pitchFamily="2" charset="2"/>
              <a:buChar char="§"/>
            </a:pPr>
            <a:r>
              <a:rPr lang="sr-Cyrl-RS" dirty="0" smtClean="0">
                <a:solidFill>
                  <a:srgbClr val="000000"/>
                </a:solidFill>
                <a:latin typeface="Arial" pitchFamily="34" charset="0"/>
                <a:cs typeface="Arial" pitchFamily="34" charset="0"/>
              </a:rPr>
              <a:t>Приказ резултата испитивања карактеристичних климатских параметара за шире подручје трасе аутопута Бања Лука – Нови</a:t>
            </a:r>
            <a:r>
              <a:rPr lang="en-US" dirty="0" smtClean="0">
                <a:solidFill>
                  <a:srgbClr val="000000"/>
                </a:solidFill>
                <a:latin typeface="Arial" pitchFamily="34" charset="0"/>
                <a:cs typeface="Arial" pitchFamily="34" charset="0"/>
              </a:rPr>
              <a:t> </a:t>
            </a:r>
            <a:r>
              <a:rPr lang="sr-Cyrl-RS" dirty="0" smtClean="0">
                <a:solidFill>
                  <a:srgbClr val="000000"/>
                </a:solidFill>
                <a:latin typeface="Arial" pitchFamily="34" charset="0"/>
                <a:cs typeface="Arial" pitchFamily="34" charset="0"/>
              </a:rPr>
              <a:t>Град на основу анализе 65-годишног периода  метеоролошких мерења – осматрања од 1951 – 2014. година</a:t>
            </a:r>
            <a:endParaRPr lang="en-US" dirty="0">
              <a:solidFill>
                <a:srgbClr val="000000"/>
              </a:solidFill>
              <a:latin typeface="Arial" pitchFamily="34" charset="0"/>
              <a:cs typeface="Arial" pitchFamily="34" charset="0"/>
            </a:endParaRPr>
          </a:p>
        </p:txBody>
      </p:sp>
      <p:sp>
        <p:nvSpPr>
          <p:cNvPr id="23" name="Rectangle 22"/>
          <p:cNvSpPr/>
          <p:nvPr/>
        </p:nvSpPr>
        <p:spPr>
          <a:xfrm>
            <a:off x="2876504" y="784195"/>
            <a:ext cx="7232070" cy="523220"/>
          </a:xfrm>
          <a:prstGeom prst="rect">
            <a:avLst/>
          </a:prstGeom>
        </p:spPr>
        <p:txBody>
          <a:bodyPr wrap="square">
            <a:spAutoFit/>
          </a:bodyPr>
          <a:lstStyle/>
          <a:p>
            <a:r>
              <a:rPr lang="sr-Cyrl-RS" sz="2800" b="1" dirty="0" smtClean="0">
                <a:solidFill>
                  <a:srgbClr val="000000"/>
                </a:solidFill>
                <a:latin typeface="Arial" pitchFamily="34" charset="0"/>
                <a:cs typeface="Arial" pitchFamily="34" charset="0"/>
              </a:rPr>
              <a:t>СТУДИЈА КЛИМАТСКИХ ПАРАМЕТАРА</a:t>
            </a:r>
            <a:r>
              <a:rPr lang="sr-Latn-RS" sz="2800" b="1" dirty="0" smtClean="0">
                <a:solidFill>
                  <a:srgbClr val="000000"/>
                </a:solidFill>
                <a:latin typeface="Arial" panose="020B0604020202020204" pitchFamily="34" charset="0"/>
                <a:cs typeface="Arial" panose="020B0604020202020204" pitchFamily="34" charset="0"/>
              </a:rPr>
              <a:t> </a:t>
            </a:r>
            <a:endParaRPr lang="en-US" sz="2800" b="1" dirty="0">
              <a:solidFill>
                <a:srgbClr val="0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743" y="2535548"/>
            <a:ext cx="8821499"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04412" y="5415548"/>
            <a:ext cx="7904162" cy="523220"/>
          </a:xfrm>
          <a:prstGeom prst="rect">
            <a:avLst/>
          </a:prstGeom>
        </p:spPr>
        <p:txBody>
          <a:bodyPr wrap="square">
            <a:spAutoFit/>
          </a:bodyPr>
          <a:lstStyle/>
          <a:p>
            <a:pPr algn="ctr"/>
            <a:r>
              <a:rPr lang="sr-Cyrl-RS" sz="1400" b="1" i="1" dirty="0">
                <a:solidFill>
                  <a:srgbClr val="000000"/>
                </a:solidFill>
              </a:rPr>
              <a:t>Т</a:t>
            </a:r>
            <a:r>
              <a:rPr lang="sr-Cyrl-CS" sz="1400" b="1" i="1" dirty="0">
                <a:solidFill>
                  <a:srgbClr val="000000"/>
                </a:solidFill>
              </a:rPr>
              <a:t>опографиј</a:t>
            </a:r>
            <a:r>
              <a:rPr lang="sr-Cyrl-RS" sz="1400" b="1" i="1" dirty="0">
                <a:solidFill>
                  <a:srgbClr val="000000"/>
                </a:solidFill>
              </a:rPr>
              <a:t>а и расоред метеоролошких станица</a:t>
            </a:r>
            <a:r>
              <a:rPr lang="sr-Cyrl-CS" sz="1400" b="1" i="1" dirty="0">
                <a:solidFill>
                  <a:srgbClr val="000000"/>
                </a:solidFill>
              </a:rPr>
              <a:t> у широј околини трасе аутопута Бања Лука- </a:t>
            </a:r>
            <a:r>
              <a:rPr lang="sr-Cyrl-RS" sz="1400" b="1" i="1" dirty="0">
                <a:solidFill>
                  <a:srgbClr val="000000"/>
                </a:solidFill>
              </a:rPr>
              <a:t>Нови Град</a:t>
            </a:r>
            <a:endParaRPr lang="en-US" sz="1400" dirty="0">
              <a:solidFill>
                <a:srgbClr val="000000"/>
              </a:solidFill>
            </a:endParaRPr>
          </a:p>
        </p:txBody>
      </p:sp>
    </p:spTree>
    <p:extLst>
      <p:ext uri="{BB962C8B-B14F-4D97-AF65-F5344CB8AC3E}">
        <p14:creationId xmlns:p14="http://schemas.microsoft.com/office/powerpoint/2010/main" val="137145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p:cTn id="13"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3"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0987"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2901075" y="1279331"/>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4" name="Content Placeholder 2"/>
          <p:cNvSpPr>
            <a:spLocks noGrp="1"/>
          </p:cNvSpPr>
          <p:nvPr>
            <p:ph idx="1"/>
          </p:nvPr>
        </p:nvSpPr>
        <p:spPr>
          <a:xfrm>
            <a:off x="1878490" y="1047357"/>
            <a:ext cx="10033762" cy="3599799"/>
          </a:xfrm>
        </p:spPr>
        <p:txBody>
          <a:bodyPr>
            <a:normAutofit/>
          </a:bodyPr>
          <a:lstStyle/>
          <a:p>
            <a:pPr lvl="1" algn="just">
              <a:spcBef>
                <a:spcPts val="1200"/>
              </a:spcBef>
              <a:buClr>
                <a:schemeClr val="tx1"/>
              </a:buClr>
              <a:buFont typeface="Arial" pitchFamily="34" charset="0"/>
              <a:buChar char="•"/>
            </a:pPr>
            <a:r>
              <a:rPr lang="sr-Cyrl-RS" sz="2000" dirty="0" smtClean="0">
                <a:solidFill>
                  <a:srgbClr val="000000"/>
                </a:solidFill>
                <a:latin typeface="Arial" pitchFamily="34" charset="0"/>
                <a:cs typeface="Arial" pitchFamily="34" charset="0"/>
              </a:rPr>
              <a:t>Просечна годишња температура ваздуха износи од 10,4°С (Нови Град ) до 11,1°С (Бања Лука).</a:t>
            </a:r>
          </a:p>
          <a:p>
            <a:pPr lvl="1" algn="just">
              <a:spcBef>
                <a:spcPts val="1200"/>
              </a:spcBef>
              <a:buClr>
                <a:schemeClr val="tx1"/>
              </a:buClr>
              <a:buFont typeface="Arial" pitchFamily="34" charset="0"/>
              <a:buChar char="•"/>
            </a:pPr>
            <a:r>
              <a:rPr lang="sr-Cyrl-RS" sz="2000" dirty="0" smtClean="0">
                <a:solidFill>
                  <a:srgbClr val="000000"/>
                </a:solidFill>
                <a:latin typeface="Arial" pitchFamily="34" charset="0"/>
                <a:cs typeface="Arial" pitchFamily="34" charset="0"/>
              </a:rPr>
              <a:t>Најтоплија година је била 2014. са просечном годишњом температуром од 13°С у Бања Луци, а најхладнија 1956. година са просечном годишњом температуром ваздуха од 9,1°С у Бања Луци.</a:t>
            </a:r>
          </a:p>
          <a:p>
            <a:pPr lvl="1" algn="just">
              <a:spcBef>
                <a:spcPts val="1200"/>
              </a:spcBef>
              <a:buClr>
                <a:schemeClr val="tx1"/>
              </a:buClr>
              <a:buFont typeface="Arial" pitchFamily="34" charset="0"/>
              <a:buChar char="•"/>
            </a:pPr>
            <a:r>
              <a:rPr lang="sr-Cyrl-RS" sz="2000" dirty="0" smtClean="0">
                <a:solidFill>
                  <a:srgbClr val="000000"/>
                </a:solidFill>
                <a:latin typeface="Arial" pitchFamily="34" charset="0"/>
                <a:cs typeface="Arial" pitchFamily="34" charset="0"/>
              </a:rPr>
              <a:t>Апсолутни максимум температуре на анализираном подручју регистрован је у Приједору 2013. године и износи 41,8°С, а апсолутни минимум такође у Приједору је регистрован 1963. године и износи -30°С.</a:t>
            </a:r>
          </a:p>
          <a:p>
            <a:pPr lvl="1" algn="just">
              <a:spcBef>
                <a:spcPts val="1200"/>
              </a:spcBef>
              <a:buClr>
                <a:schemeClr val="tx1"/>
              </a:buClr>
              <a:buFont typeface="Arial" pitchFamily="34" charset="0"/>
              <a:buChar char="•"/>
            </a:pPr>
            <a:r>
              <a:rPr lang="sr-Cyrl-RS" sz="2000" dirty="0">
                <a:solidFill>
                  <a:srgbClr val="000000"/>
                </a:solidFill>
                <a:latin typeface="Arial" pitchFamily="34" charset="0"/>
                <a:cs typeface="Arial" pitchFamily="34" charset="0"/>
              </a:rPr>
              <a:t>Дубина продирања мраза у тло креће се у распону од 95</a:t>
            </a:r>
            <a:r>
              <a:rPr lang="en-US" sz="2000" dirty="0">
                <a:solidFill>
                  <a:srgbClr val="000000"/>
                </a:solidFill>
                <a:latin typeface="Arial" pitchFamily="34" charset="0"/>
                <a:cs typeface="Arial" pitchFamily="34" charset="0"/>
              </a:rPr>
              <a:t>cm</a:t>
            </a:r>
            <a:r>
              <a:rPr lang="sr-Cyrl-RS" sz="2000" dirty="0">
                <a:solidFill>
                  <a:srgbClr val="000000"/>
                </a:solidFill>
                <a:latin typeface="Arial" pitchFamily="34" charset="0"/>
                <a:cs typeface="Arial" pitchFamily="34" charset="0"/>
              </a:rPr>
              <a:t> до 111</a:t>
            </a:r>
            <a:r>
              <a:rPr lang="en-US" sz="2000" dirty="0">
                <a:solidFill>
                  <a:srgbClr val="000000"/>
                </a:solidFill>
                <a:latin typeface="Arial" pitchFamily="34" charset="0"/>
                <a:cs typeface="Arial" pitchFamily="34" charset="0"/>
              </a:rPr>
              <a:t>cm.</a:t>
            </a:r>
            <a:endParaRPr lang="sr-Cyrl-RS" sz="2000" dirty="0">
              <a:solidFill>
                <a:srgbClr val="000000"/>
              </a:solidFill>
              <a:latin typeface="Arial" pitchFamily="34" charset="0"/>
              <a:cs typeface="Arial" pitchFamily="34" charset="0"/>
            </a:endParaRPr>
          </a:p>
          <a:p>
            <a:pPr lvl="1" algn="just">
              <a:spcBef>
                <a:spcPts val="1200"/>
              </a:spcBef>
              <a:buClr>
                <a:schemeClr val="tx1"/>
              </a:buClr>
              <a:buFont typeface="Arial" pitchFamily="34" charset="0"/>
              <a:buChar char="•"/>
            </a:pPr>
            <a:endParaRPr lang="sr-Cyrl-RS" sz="2200" dirty="0" smtClean="0">
              <a:solidFill>
                <a:srgbClr val="000000"/>
              </a:solidFill>
              <a:latin typeface="Arial" pitchFamily="34" charset="0"/>
              <a:cs typeface="Arial" pitchFamily="34" charset="0"/>
            </a:endParaRPr>
          </a:p>
          <a:p>
            <a:pPr marL="365760" lvl="1" indent="0">
              <a:buClr>
                <a:schemeClr val="tx1"/>
              </a:buClr>
              <a:buNone/>
            </a:pPr>
            <a:endParaRPr lang="sr-Cyrl-RS" sz="2000" dirty="0" smtClean="0">
              <a:latin typeface="Arial" pitchFamily="34" charset="0"/>
              <a:cs typeface="Arial" pitchFamily="34" charset="0"/>
            </a:endParaRPr>
          </a:p>
        </p:txBody>
      </p:sp>
    </p:spTree>
    <p:extLst>
      <p:ext uri="{BB962C8B-B14F-4D97-AF65-F5344CB8AC3E}">
        <p14:creationId xmlns:p14="http://schemas.microsoft.com/office/powerpoint/2010/main" val="366110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 calcmode="lin" valueType="num">
                                      <p:cBhvr>
                                        <p:cTn id="12"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4">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 calcmode="lin" valueType="num">
                                      <p:cBhvr>
                                        <p:cTn id="17"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4">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 calcmode="lin" valueType="num">
                                      <p:cBhvr>
                                        <p:cTn id="22"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374"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Subtitle 2"/>
          <p:cNvSpPr txBox="1">
            <a:spLocks/>
          </p:cNvSpPr>
          <p:nvPr/>
        </p:nvSpPr>
        <p:spPr>
          <a:xfrm>
            <a:off x="3377064" y="1028810"/>
            <a:ext cx="9144000" cy="14576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just"/>
            <a:endParaRPr lang="en-US" sz="1800" dirty="0">
              <a:latin typeface="Arial" panose="020B0604020202020204" pitchFamily="34" charset="0"/>
              <a:cs typeface="Arial" panose="020B0604020202020204" pitchFamily="34" charset="0"/>
            </a:endParaRPr>
          </a:p>
        </p:txBody>
      </p:sp>
      <p:sp>
        <p:nvSpPr>
          <p:cNvPr id="22" name="Rectangle 3"/>
          <p:cNvSpPr txBox="1">
            <a:spLocks noChangeArrowheads="1"/>
          </p:cNvSpPr>
          <p:nvPr/>
        </p:nvSpPr>
        <p:spPr>
          <a:xfrm>
            <a:off x="1712164" y="2657002"/>
            <a:ext cx="10547028" cy="176768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CS" altLang="en-US" sz="3600" b="1" dirty="0" smtClean="0">
                <a:latin typeface="Arial" panose="020B0604020202020204" pitchFamily="34" charset="0"/>
                <a:cs typeface="Arial" panose="020B0604020202020204" pitchFamily="34" charset="0"/>
              </a:rPr>
              <a:t>СТУДИЈА ХИДРОЛОШКИХ И ХИДРОГРАФСКИХ ПАРАМЕТАРА</a:t>
            </a:r>
          </a:p>
        </p:txBody>
      </p:sp>
    </p:spTree>
    <p:extLst>
      <p:ext uri="{BB962C8B-B14F-4D97-AF65-F5344CB8AC3E}">
        <p14:creationId xmlns:p14="http://schemas.microsoft.com/office/powerpoint/2010/main" val="2627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6793" y="5990483"/>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0"/>
          <p:cNvSpPr>
            <a:spLocks noChangeArrowheads="1"/>
          </p:cNvSpPr>
          <p:nvPr/>
        </p:nvSpPr>
        <p:spPr bwMode="auto">
          <a:xfrm>
            <a:off x="2325775" y="806850"/>
            <a:ext cx="9378061" cy="90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buClr>
                <a:schemeClr val="tx2"/>
              </a:buClr>
            </a:pPr>
            <a:r>
              <a:rPr lang="ru-RU" altLang="zh-CN" sz="2800" b="1" dirty="0">
                <a:solidFill>
                  <a:srgbClr val="000000"/>
                </a:solidFill>
              </a:rPr>
              <a:t>СТУДИЈА ХИДРОЛОШКИХ </a:t>
            </a:r>
            <a:r>
              <a:rPr lang="ru-RU" altLang="zh-CN" sz="2800" b="1" dirty="0" smtClean="0">
                <a:solidFill>
                  <a:srgbClr val="000000"/>
                </a:solidFill>
              </a:rPr>
              <a:t>И ХИДРОГРАФСКИХ </a:t>
            </a:r>
            <a:r>
              <a:rPr lang="ru-RU" altLang="zh-CN" sz="2800" b="1" dirty="0">
                <a:solidFill>
                  <a:srgbClr val="000000"/>
                </a:solidFill>
              </a:rPr>
              <a:t>ПАРАМЕТАРА</a:t>
            </a:r>
            <a:endParaRPr lang="en-US" altLang="en-US" sz="2800" b="1" dirty="0">
              <a:solidFill>
                <a:srgbClr val="000000"/>
              </a:solidFill>
              <a:ea typeface="宋体" panose="02010600030101010101" pitchFamily="2" charset="-122"/>
            </a:endParaRPr>
          </a:p>
        </p:txBody>
      </p:sp>
      <p:sp>
        <p:nvSpPr>
          <p:cNvPr id="23" name="Rectangle 5"/>
          <p:cNvSpPr>
            <a:spLocks noChangeArrowheads="1"/>
          </p:cNvSpPr>
          <p:nvPr/>
        </p:nvSpPr>
        <p:spPr bwMode="auto">
          <a:xfrm>
            <a:off x="2741589" y="2027941"/>
            <a:ext cx="8761831" cy="372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tx2"/>
              </a:buClr>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lgn="ctr">
              <a:spcBef>
                <a:spcPct val="20000"/>
              </a:spcBef>
              <a:defRPr sz="2800">
                <a:solidFill>
                  <a:schemeClr val="tx1"/>
                </a:solidFill>
                <a:latin typeface="Arial" panose="020B0604020202020204" pitchFamily="34" charset="0"/>
                <a:cs typeface="Arial" panose="020B0604020202020204" pitchFamily="34" charset="0"/>
              </a:defRPr>
            </a:lvl2pPr>
            <a:lvl3pPr algn="ctr">
              <a:spcBef>
                <a:spcPct val="20000"/>
              </a:spcBef>
              <a:buClr>
                <a:schemeClr val="tx2"/>
              </a:buClr>
              <a:defRPr sz="2400">
                <a:solidFill>
                  <a:schemeClr val="tx1"/>
                </a:solidFill>
                <a:latin typeface="Arial" panose="020B0604020202020204" pitchFamily="34" charset="0"/>
                <a:cs typeface="Arial" panose="020B0604020202020204" pitchFamily="34" charset="0"/>
              </a:defRPr>
            </a:lvl3pPr>
            <a:lvl4pPr algn="ctr">
              <a:spcBef>
                <a:spcPct val="20000"/>
              </a:spcBef>
              <a:defRPr sz="2000">
                <a:solidFill>
                  <a:schemeClr val="tx1"/>
                </a:solidFill>
                <a:latin typeface="Arial" panose="020B0604020202020204" pitchFamily="34" charset="0"/>
                <a:cs typeface="Arial" panose="020B0604020202020204" pitchFamily="34" charset="0"/>
              </a:defRPr>
            </a:lvl4pPr>
            <a:lvl5pPr algn="ctr">
              <a:spcBef>
                <a:spcPct val="20000"/>
              </a:spcBef>
              <a:buClr>
                <a:schemeClr val="tx2"/>
              </a:buClr>
              <a:defRPr sz="2000">
                <a:solidFill>
                  <a:schemeClr val="tx1"/>
                </a:solidFill>
                <a:latin typeface="Arial" panose="020B0604020202020204" pitchFamily="34" charset="0"/>
                <a:cs typeface="Arial" panose="020B0604020202020204" pitchFamily="34" charset="0"/>
              </a:defRPr>
            </a:lvl5pPr>
            <a:lvl6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6pPr>
            <a:lvl7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7pPr>
            <a:lvl8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8pPr>
            <a:lvl9pPr algn="ctr" fontAlgn="base">
              <a:spcBef>
                <a:spcPct val="20000"/>
              </a:spcBef>
              <a:spcAft>
                <a:spcPct val="0"/>
              </a:spcAft>
              <a:buClr>
                <a:schemeClr val="tx2"/>
              </a:buClr>
              <a:defRPr sz="2000">
                <a:solidFill>
                  <a:schemeClr val="tx1"/>
                </a:solidFill>
                <a:latin typeface="Arial" panose="020B0604020202020204" pitchFamily="34" charset="0"/>
                <a:cs typeface="Arial" panose="020B0604020202020204" pitchFamily="34" charset="0"/>
              </a:defRPr>
            </a:lvl9pPr>
          </a:lstStyle>
          <a:p>
            <a:pPr marL="285750" indent="-285750" algn="just" eaLnBrk="1" hangingPunct="1">
              <a:buFont typeface="Wingdings" panose="05000000000000000000" pitchFamily="2" charset="2"/>
              <a:buChar char="§"/>
              <a:defRPr/>
            </a:pPr>
            <a:r>
              <a:rPr lang="sr-Cyrl-CS" altLang="en-US" sz="1800" dirty="0" smtClean="0">
                <a:solidFill>
                  <a:srgbClr val="000000"/>
                </a:solidFill>
                <a:effectLst/>
              </a:rPr>
              <a:t>Траса аутопута налази се у сливу река Врбас и Сане, тј. већих притока Драгочаја, Гомјенице, Бистрице, Љубије, Јапре. </a:t>
            </a:r>
          </a:p>
          <a:p>
            <a:pPr marL="285750" indent="-285750" algn="just" eaLnBrk="1" hangingPunct="1">
              <a:buFont typeface="Wingdings" panose="05000000000000000000" pitchFamily="2" charset="2"/>
              <a:buChar char="§"/>
              <a:defRPr/>
            </a:pPr>
            <a:r>
              <a:rPr lang="sr-Cyrl-CS" altLang="en-US" sz="1800" dirty="0" smtClean="0">
                <a:solidFill>
                  <a:srgbClr val="000000"/>
                </a:solidFill>
                <a:effectLst/>
              </a:rPr>
              <a:t>За водотоке на којима нема осматрања примењена је метода за прорачун великих вода, заснована на АНАЛИЗИ КИША ЈАКОГ ИНТЕНЗИТЕТА И АНАЛИЗИ ОТИЦАЊА.</a:t>
            </a:r>
          </a:p>
          <a:p>
            <a:pPr marL="285750" indent="-285750" algn="l">
              <a:buFont typeface="Wingdings" panose="05000000000000000000" pitchFamily="2" charset="2"/>
              <a:buChar char="§"/>
              <a:defRPr/>
            </a:pPr>
            <a:r>
              <a:rPr lang="sr-Cyrl-CS" altLang="zh-CN" sz="1800" dirty="0">
                <a:solidFill>
                  <a:srgbClr val="000000"/>
                </a:solidFill>
                <a:effectLst/>
              </a:rPr>
              <a:t>Добијени </a:t>
            </a:r>
            <a:r>
              <a:rPr lang="ru-RU" altLang="zh-CN" sz="1800" dirty="0">
                <a:solidFill>
                  <a:srgbClr val="000000"/>
                </a:solidFill>
                <a:effectLst/>
              </a:rPr>
              <a:t>подаци су коришћени приликом дефинисања нивелете и распона објеката на укрштању са водотоцима.</a:t>
            </a:r>
          </a:p>
          <a:p>
            <a:pPr marL="285750" indent="-285750" algn="just">
              <a:buFont typeface="Wingdings" panose="05000000000000000000" pitchFamily="2" charset="2"/>
              <a:buChar char="§"/>
              <a:defRPr/>
            </a:pPr>
            <a:r>
              <a:rPr lang="ru-RU" altLang="zh-CN" sz="1800" dirty="0">
                <a:solidFill>
                  <a:srgbClr val="000000"/>
                </a:solidFill>
                <a:effectLst/>
              </a:rPr>
              <a:t>УСВОЈЕНИ СУ ТИПИЗИРАНИ ОБЈЕКТИ пропусти </a:t>
            </a:r>
            <a:r>
              <a:rPr lang="sr-Cyrl-CS" altLang="zh-CN" sz="1800" dirty="0">
                <a:solidFill>
                  <a:srgbClr val="000000"/>
                </a:solidFill>
                <a:effectLst/>
              </a:rPr>
              <a:t>(</a:t>
            </a:r>
            <a:r>
              <a:rPr lang="ru-RU" altLang="zh-CN" sz="1800" dirty="0">
                <a:solidFill>
                  <a:srgbClr val="000000"/>
                </a:solidFill>
                <a:effectLst/>
              </a:rPr>
              <a:t>цевни Ø2000</a:t>
            </a:r>
            <a:r>
              <a:rPr lang="en-US" altLang="zh-CN" sz="1800" dirty="0">
                <a:solidFill>
                  <a:srgbClr val="000000"/>
                </a:solidFill>
                <a:effectLst/>
              </a:rPr>
              <a:t>mm</a:t>
            </a:r>
            <a:r>
              <a:rPr lang="sr-Cyrl-CS" altLang="zh-CN" sz="1800" dirty="0">
                <a:solidFill>
                  <a:srgbClr val="000000"/>
                </a:solidFill>
                <a:effectLst/>
              </a:rPr>
              <a:t> и сандучасти 5х3</a:t>
            </a:r>
            <a:r>
              <a:rPr lang="sr-Latn-CS" altLang="zh-CN" sz="1800" dirty="0">
                <a:solidFill>
                  <a:srgbClr val="000000"/>
                </a:solidFill>
                <a:effectLst/>
              </a:rPr>
              <a:t>m</a:t>
            </a:r>
            <a:r>
              <a:rPr lang="sr-Cyrl-CS" altLang="zh-CN" sz="1800" dirty="0">
                <a:solidFill>
                  <a:srgbClr val="000000"/>
                </a:solidFill>
                <a:effectLst/>
              </a:rPr>
              <a:t>) и </a:t>
            </a:r>
            <a:r>
              <a:rPr lang="ru-RU" altLang="zh-CN" sz="1800" dirty="0" smtClean="0">
                <a:solidFill>
                  <a:srgbClr val="000000"/>
                </a:solidFill>
                <a:effectLst/>
              </a:rPr>
              <a:t>мостови</a:t>
            </a:r>
          </a:p>
          <a:p>
            <a:pPr marL="285750" indent="-285750" algn="just">
              <a:buFont typeface="Wingdings" panose="05000000000000000000" pitchFamily="2" charset="2"/>
              <a:buChar char="§"/>
              <a:defRPr/>
            </a:pPr>
            <a:r>
              <a:rPr lang="sr-Cyrl-CS" altLang="zh-CN" sz="1800" dirty="0" smtClean="0">
                <a:solidFill>
                  <a:srgbClr val="000000"/>
                </a:solidFill>
                <a:effectLst/>
              </a:rPr>
              <a:t>Где је то неопходно извршена је регулација водотока и предвиђена је стабилизација речног корита у зони аутопута </a:t>
            </a:r>
            <a:endParaRPr lang="sr-Cyrl-CS" altLang="zh-CN" sz="1800" dirty="0">
              <a:solidFill>
                <a:srgbClr val="000000"/>
              </a:solidFill>
              <a:effectLst/>
            </a:endParaRPr>
          </a:p>
          <a:p>
            <a:pPr marL="285750" indent="-285750" algn="just" eaLnBrk="1" hangingPunct="1">
              <a:buFont typeface="Wingdings" panose="05000000000000000000" pitchFamily="2" charset="2"/>
              <a:buChar char="§"/>
              <a:defRPr/>
            </a:pPr>
            <a:endParaRPr lang="sr-Cyrl-CS" altLang="en-US" sz="1800" dirty="0" smtClean="0">
              <a:solidFill>
                <a:srgbClr val="000000"/>
              </a:solidFill>
              <a:effectLst/>
            </a:endParaRPr>
          </a:p>
          <a:p>
            <a:pPr marL="285750" indent="-285750" algn="just" eaLnBrk="1" hangingPunct="1">
              <a:buFont typeface="Wingdings" panose="05000000000000000000" pitchFamily="2" charset="2"/>
              <a:buChar char="§"/>
              <a:defRPr/>
            </a:pPr>
            <a:endParaRPr lang="sr-Cyrl-CS" altLang="en-US" sz="800" dirty="0" smtClean="0">
              <a:effectLst/>
            </a:endParaRPr>
          </a:p>
        </p:txBody>
      </p:sp>
    </p:spTree>
    <p:extLst>
      <p:ext uri="{BB962C8B-B14F-4D97-AF65-F5344CB8AC3E}">
        <p14:creationId xmlns:p14="http://schemas.microsoft.com/office/powerpoint/2010/main" val="179863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3198" y="5990483"/>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3"/>
          <p:cNvSpPr txBox="1">
            <a:spLocks noChangeArrowheads="1"/>
          </p:cNvSpPr>
          <p:nvPr/>
        </p:nvSpPr>
        <p:spPr bwMode="auto">
          <a:xfrm>
            <a:off x="2557173" y="1004145"/>
            <a:ext cx="9183069" cy="460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eaLnBrk="1" hangingPunct="1">
              <a:buFont typeface="Arial" panose="020B0604020202020204" pitchFamily="34" charset="0"/>
              <a:buNone/>
              <a:defRPr/>
            </a:pPr>
            <a:r>
              <a:rPr lang="ru-RU" altLang="zh-CN" sz="2800" b="1" dirty="0" smtClean="0">
                <a:solidFill>
                  <a:srgbClr val="000000"/>
                </a:solidFill>
                <a:latin typeface="Arial" panose="020B0604020202020204" pitchFamily="34" charset="0"/>
                <a:cs typeface="Arial" panose="020B0604020202020204" pitchFamily="34" charset="0"/>
              </a:rPr>
              <a:t>ОДВОДЊАВАЊЕ АУТОПУТА</a:t>
            </a:r>
          </a:p>
          <a:p>
            <a:pPr algn="just" eaLnBrk="1" hangingPunct="1">
              <a:defRPr/>
            </a:pPr>
            <a:endParaRPr lang="ru-RU" altLang="zh-CN" sz="1000" b="1" dirty="0" smtClean="0">
              <a:solidFill>
                <a:srgbClr val="000000"/>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
              <a:defRPr/>
            </a:pPr>
            <a:r>
              <a:rPr lang="sr-Cyrl-CS" altLang="zh-CN" sz="1800" dirty="0" smtClean="0">
                <a:solidFill>
                  <a:srgbClr val="000000"/>
                </a:solidFill>
                <a:latin typeface="Arial" panose="020B0604020202020204" pitchFamily="34" charset="0"/>
                <a:cs typeface="Arial" panose="020B0604020202020204" pitchFamily="34" charset="0"/>
              </a:rPr>
              <a:t> </a:t>
            </a:r>
            <a:r>
              <a:rPr lang="ru-RU" altLang="zh-CN" sz="1800" dirty="0">
                <a:solidFill>
                  <a:srgbClr val="000000"/>
                </a:solidFill>
                <a:latin typeface="Arial" panose="020B0604020202020204" pitchFamily="34" charset="0"/>
                <a:cs typeface="Arial" panose="020B0604020202020204" pitchFamily="34" charset="0"/>
              </a:rPr>
              <a:t>К</a:t>
            </a:r>
            <a:r>
              <a:rPr lang="ru-RU" altLang="zh-CN" sz="1800" dirty="0" smtClean="0">
                <a:solidFill>
                  <a:srgbClr val="000000"/>
                </a:solidFill>
                <a:latin typeface="Arial" panose="020B0604020202020204" pitchFamily="34" charset="0"/>
                <a:cs typeface="Arial" panose="020B0604020202020204" pitchFamily="34" charset="0"/>
              </a:rPr>
              <a:t>онцепт одвођења кишнице са коловоза аутопута дефинисан је уз поштовање Водопривредних смерница - услова за израду Генералног пројекта добијених од Министарства пољопривреде, шумарства и водопривреде Републике Српске.</a:t>
            </a:r>
          </a:p>
          <a:p>
            <a:pPr marL="0" indent="0" algn="just" eaLnBrk="1" hangingPunct="1">
              <a:buFont typeface="Arial" panose="020B0604020202020204" pitchFamily="34" charset="0"/>
              <a:buNone/>
              <a:defRPr/>
            </a:pPr>
            <a:endParaRPr lang="ru-RU" altLang="zh-CN" sz="1800" dirty="0" smtClean="0">
              <a:solidFill>
                <a:srgbClr val="000000"/>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
              <a:defRPr/>
            </a:pPr>
            <a:r>
              <a:rPr lang="ru-RU" altLang="en-US" sz="1800" dirty="0" smtClean="0">
                <a:solidFill>
                  <a:srgbClr val="000000"/>
                </a:solidFill>
                <a:latin typeface="Arial" panose="020B0604020202020204" pitchFamily="34" charset="0"/>
                <a:cs typeface="Arial" panose="020B0604020202020204" pitchFamily="34" charset="0"/>
              </a:rPr>
              <a:t> Усвојен је концепт одводњавања са контролисаним, затвореним системом одвођења  кишних вода са асфалтних површина и третманом пре упуштања у отворене природне или вештачке водотокове.</a:t>
            </a:r>
          </a:p>
          <a:p>
            <a:pPr algn="just" eaLnBrk="1" hangingPunct="1">
              <a:defRPr/>
            </a:pPr>
            <a:endParaRPr lang="ru-RU" altLang="en-US" sz="1800" dirty="0" smtClean="0">
              <a:solidFill>
                <a:srgbClr val="000000"/>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
              <a:defRPr/>
            </a:pPr>
            <a:r>
              <a:rPr lang="ru-RU" altLang="en-US" sz="1800" dirty="0" smtClean="0">
                <a:solidFill>
                  <a:srgbClr val="000000"/>
                </a:solidFill>
                <a:latin typeface="Arial" panose="020B0604020202020204" pitchFamily="34" charset="0"/>
                <a:cs typeface="Arial" panose="020B0604020202020204" pitchFamily="34" charset="0"/>
              </a:rPr>
              <a:t> Сва вода која падне на коловоз аутопута прикупља се преко сливника у кишну канализацију, која је даље одводи до сепаратора лаких нафтних деривата и после третмана се испушта у природне водотоке</a:t>
            </a:r>
          </a:p>
          <a:p>
            <a:pPr eaLnBrk="1" hangingPunct="1">
              <a:buFont typeface="Wingdings" panose="05000000000000000000" pitchFamily="2" charset="2"/>
              <a:buChar char="v"/>
              <a:defRPr/>
            </a:pPr>
            <a:endParaRPr lang="sr-Cyrl-CS" altLang="en-US" sz="1800" dirty="0" smtClean="0">
              <a:latin typeface="Arial" panose="020B0604020202020204" pitchFamily="34" charset="0"/>
              <a:cs typeface="Arial" panose="020B0604020202020204" pitchFamily="34" charset="0"/>
            </a:endParaRPr>
          </a:p>
          <a:p>
            <a:pPr eaLnBrk="1" hangingPunct="1">
              <a:defRPr/>
            </a:pPr>
            <a:endParaRPr lang="ru-RU" altLang="zh-CN" sz="1800" dirty="0" smtClean="0">
              <a:latin typeface="Arial" panose="020B0604020202020204" pitchFamily="34" charset="0"/>
              <a:cs typeface="Arial" panose="020B0604020202020204" pitchFamily="34" charset="0"/>
            </a:endParaRPr>
          </a:p>
          <a:p>
            <a:pPr eaLnBrk="1" hangingPunct="1">
              <a:defRPr/>
            </a:pPr>
            <a:endParaRPr lang="ru-RU" altLang="zh-CN"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49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0285" y="5945951"/>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3" name="Rectangle 3"/>
          <p:cNvSpPr txBox="1">
            <a:spLocks noChangeArrowheads="1"/>
          </p:cNvSpPr>
          <p:nvPr/>
        </p:nvSpPr>
        <p:spPr>
          <a:xfrm>
            <a:off x="1773646" y="2318799"/>
            <a:ext cx="10547028" cy="176768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CS" altLang="en-US" sz="3600" b="1" dirty="0" smtClean="0">
                <a:latin typeface="Arial" panose="020B0604020202020204" pitchFamily="34" charset="0"/>
                <a:cs typeface="Arial" panose="020B0604020202020204" pitchFamily="34" charset="0"/>
              </a:rPr>
              <a:t>СТУДИЈА УТИЦАЈА НА ЖИВОТНУ </a:t>
            </a:r>
          </a:p>
          <a:p>
            <a:pPr marL="45720" indent="0" algn="ctr">
              <a:lnSpc>
                <a:spcPct val="100000"/>
              </a:lnSpc>
              <a:buNone/>
            </a:pPr>
            <a:r>
              <a:rPr lang="sr-Cyrl-CS" altLang="en-US" sz="3600" b="1" dirty="0" smtClean="0">
                <a:latin typeface="Arial" panose="020B0604020202020204" pitchFamily="34" charset="0"/>
                <a:cs typeface="Arial" panose="020B0604020202020204" pitchFamily="34" charset="0"/>
              </a:rPr>
              <a:t>СРЕДИНУ</a:t>
            </a:r>
          </a:p>
        </p:txBody>
      </p:sp>
    </p:spTree>
    <p:extLst>
      <p:ext uri="{BB962C8B-B14F-4D97-AF65-F5344CB8AC3E}">
        <p14:creationId xmlns:p14="http://schemas.microsoft.com/office/powerpoint/2010/main" val="117771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7441" y="5919519"/>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3475011" y="733097"/>
            <a:ext cx="7739934"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None/>
            </a:pPr>
            <a:r>
              <a:rPr lang="sr-Cyrl-CS" altLang="en-US" sz="2800" b="1" dirty="0" smtClean="0">
                <a:solidFill>
                  <a:srgbClr val="000000"/>
                </a:solidFill>
                <a:latin typeface="Arial" panose="020B0604020202020204" pitchFamily="34" charset="0"/>
                <a:cs typeface="Arial" panose="020B0604020202020204" pitchFamily="34" charset="0"/>
              </a:rPr>
              <a:t>ОСНОВНИ ПОДАЦИ О ПРОЈЕКТУ: </a:t>
            </a:r>
            <a:endParaRPr lang="en-US" altLang="en-US" sz="2800" dirty="0" smtClean="0">
              <a:solidFill>
                <a:srgbClr val="0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16" y="1498358"/>
            <a:ext cx="5504999" cy="432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855529" y="1731586"/>
            <a:ext cx="6096000" cy="3416320"/>
          </a:xfrm>
          <a:prstGeom prst="rect">
            <a:avLst/>
          </a:prstGeom>
        </p:spPr>
        <p:txBody>
          <a:bodyPr>
            <a:spAutoFit/>
          </a:bodyPr>
          <a:lstStyle/>
          <a:p>
            <a:pPr marL="285750" indent="-285750" algn="just">
              <a:spcBef>
                <a:spcPct val="0"/>
              </a:spcBef>
              <a:buFont typeface="Wingdings" pitchFamily="2" charset="2"/>
              <a:buChar char="q"/>
              <a:defRPr/>
            </a:pPr>
            <a:endParaRPr lang="sr-Cyrl-CS" altLang="en-US" dirty="0">
              <a:solidFill>
                <a:srgbClr val="000000"/>
              </a:solidFill>
            </a:endParaRPr>
          </a:p>
          <a:p>
            <a:pPr marL="285750" indent="-285750" algn="just">
              <a:spcBef>
                <a:spcPct val="0"/>
              </a:spcBef>
              <a:buFont typeface="Wingdings" pitchFamily="2" charset="2"/>
              <a:buChar char="q"/>
              <a:defRPr/>
            </a:pPr>
            <a:r>
              <a:rPr lang="sr-Cyrl-RS" altLang="en-US" dirty="0">
                <a:solidFill>
                  <a:srgbClr val="000000"/>
                </a:solidFill>
                <a:latin typeface="Arial" pitchFamily="34" charset="0"/>
                <a:cs typeface="Arial" pitchFamily="34" charset="0"/>
              </a:rPr>
              <a:t>Деоница Бања Лука - Нови Град ће бити западни део будуће попречне везе кроз територију Републике Српске на правцу исток-запад, што ће представљати једну од основних друмских веза унутар Републике Српске.</a:t>
            </a:r>
            <a:endParaRPr lang="sr-Cyrl-CS" altLang="en-US" u="sng" dirty="0">
              <a:solidFill>
                <a:srgbClr val="000000"/>
              </a:solidFill>
              <a:latin typeface="Arial" pitchFamily="34" charset="0"/>
              <a:cs typeface="Arial" pitchFamily="34" charset="0"/>
            </a:endParaRPr>
          </a:p>
          <a:p>
            <a:pPr marL="285750" indent="-285750" algn="just">
              <a:spcBef>
                <a:spcPct val="0"/>
              </a:spcBef>
              <a:buFont typeface="Wingdings" pitchFamily="2" charset="2"/>
              <a:buChar char="q"/>
              <a:defRPr/>
            </a:pPr>
            <a:endParaRPr lang="sr-Cyrl-CS" altLang="en-US" dirty="0">
              <a:solidFill>
                <a:srgbClr val="000000"/>
              </a:solidFill>
              <a:latin typeface="Arial" pitchFamily="34" charset="0"/>
              <a:cs typeface="Arial" pitchFamily="34" charset="0"/>
            </a:endParaRPr>
          </a:p>
          <a:p>
            <a:pPr marL="285750" indent="-285750" algn="just">
              <a:buFont typeface="Wingdings" pitchFamily="2" charset="2"/>
              <a:buChar char="q"/>
              <a:defRPr/>
            </a:pPr>
            <a:r>
              <a:rPr lang="sr-Cyrl-CS" altLang="en-US" dirty="0">
                <a:solidFill>
                  <a:srgbClr val="000000"/>
                </a:solidFill>
                <a:latin typeface="Arial" pitchFamily="34" charset="0"/>
                <a:cs typeface="Arial" pitchFamily="34" charset="0"/>
              </a:rPr>
              <a:t>Почетна стационажа аутопута се налази на укрштају аутопута Бања Лука - Нови Град са будућим аутопутем Градишка – Бања Лука – Мркоњић Град, а крајња стационажа се налази на граници са Хрватском код Новог Града.</a:t>
            </a:r>
          </a:p>
        </p:txBody>
      </p:sp>
      <p:sp>
        <p:nvSpPr>
          <p:cNvPr id="4" name="Freeform 3"/>
          <p:cNvSpPr/>
          <p:nvPr/>
        </p:nvSpPr>
        <p:spPr>
          <a:xfrm>
            <a:off x="2392471" y="1891430"/>
            <a:ext cx="112943" cy="601249"/>
          </a:xfrm>
          <a:custGeom>
            <a:avLst/>
            <a:gdLst>
              <a:gd name="connsiteX0" fmla="*/ 0 w 112943"/>
              <a:gd name="connsiteY0" fmla="*/ 0 h 601249"/>
              <a:gd name="connsiteX1" fmla="*/ 12526 w 112943"/>
              <a:gd name="connsiteY1" fmla="*/ 212943 h 601249"/>
              <a:gd name="connsiteX2" fmla="*/ 50104 w 112943"/>
              <a:gd name="connsiteY2" fmla="*/ 250521 h 601249"/>
              <a:gd name="connsiteX3" fmla="*/ 100208 w 112943"/>
              <a:gd name="connsiteY3" fmla="*/ 325677 h 601249"/>
              <a:gd name="connsiteX4" fmla="*/ 100208 w 112943"/>
              <a:gd name="connsiteY4" fmla="*/ 538619 h 601249"/>
              <a:gd name="connsiteX5" fmla="*/ 50104 w 112943"/>
              <a:gd name="connsiteY5" fmla="*/ 563671 h 601249"/>
              <a:gd name="connsiteX6" fmla="*/ 25052 w 112943"/>
              <a:gd name="connsiteY6" fmla="*/ 601249 h 6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3" h="601249">
                <a:moveTo>
                  <a:pt x="0" y="0"/>
                </a:moveTo>
                <a:cubicBezTo>
                  <a:pt x="4175" y="70981"/>
                  <a:pt x="-1419" y="143220"/>
                  <a:pt x="12526" y="212943"/>
                </a:cubicBezTo>
                <a:cubicBezTo>
                  <a:pt x="16000" y="230313"/>
                  <a:pt x="39228" y="236538"/>
                  <a:pt x="50104" y="250521"/>
                </a:cubicBezTo>
                <a:cubicBezTo>
                  <a:pt x="68589" y="274287"/>
                  <a:pt x="100208" y="325677"/>
                  <a:pt x="100208" y="325677"/>
                </a:cubicBezTo>
                <a:cubicBezTo>
                  <a:pt x="104110" y="364694"/>
                  <a:pt x="126803" y="490747"/>
                  <a:pt x="100208" y="538619"/>
                </a:cubicBezTo>
                <a:cubicBezTo>
                  <a:pt x="91140" y="554942"/>
                  <a:pt x="66805" y="555320"/>
                  <a:pt x="50104" y="563671"/>
                </a:cubicBezTo>
                <a:lnTo>
                  <a:pt x="25052" y="60124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716626">
            <a:off x="1114144" y="1954290"/>
            <a:ext cx="1115913" cy="318128"/>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Freeform 10"/>
          <p:cNvSpPr/>
          <p:nvPr/>
        </p:nvSpPr>
        <p:spPr>
          <a:xfrm>
            <a:off x="1637561" y="1766169"/>
            <a:ext cx="513897" cy="1453020"/>
          </a:xfrm>
          <a:custGeom>
            <a:avLst/>
            <a:gdLst>
              <a:gd name="connsiteX0" fmla="*/ 450937 w 513897"/>
              <a:gd name="connsiteY0" fmla="*/ 0 h 1453020"/>
              <a:gd name="connsiteX1" fmla="*/ 450937 w 513897"/>
              <a:gd name="connsiteY1" fmla="*/ 187891 h 1453020"/>
              <a:gd name="connsiteX2" fmla="*/ 501041 w 513897"/>
              <a:gd name="connsiteY2" fmla="*/ 250521 h 1453020"/>
              <a:gd name="connsiteX3" fmla="*/ 501041 w 513897"/>
              <a:gd name="connsiteY3" fmla="*/ 400833 h 1453020"/>
              <a:gd name="connsiteX4" fmla="*/ 475989 w 513897"/>
              <a:gd name="connsiteY4" fmla="*/ 438411 h 1453020"/>
              <a:gd name="connsiteX5" fmla="*/ 463463 w 513897"/>
              <a:gd name="connsiteY5" fmla="*/ 488515 h 1453020"/>
              <a:gd name="connsiteX6" fmla="*/ 450937 w 513897"/>
              <a:gd name="connsiteY6" fmla="*/ 563672 h 1453020"/>
              <a:gd name="connsiteX7" fmla="*/ 375780 w 513897"/>
              <a:gd name="connsiteY7" fmla="*/ 638828 h 1453020"/>
              <a:gd name="connsiteX8" fmla="*/ 363254 w 513897"/>
              <a:gd name="connsiteY8" fmla="*/ 676406 h 1453020"/>
              <a:gd name="connsiteX9" fmla="*/ 388306 w 513897"/>
              <a:gd name="connsiteY9" fmla="*/ 876822 h 1453020"/>
              <a:gd name="connsiteX10" fmla="*/ 350728 w 513897"/>
              <a:gd name="connsiteY10" fmla="*/ 1039661 h 1453020"/>
              <a:gd name="connsiteX11" fmla="*/ 313150 w 513897"/>
              <a:gd name="connsiteY11" fmla="*/ 1064713 h 1453020"/>
              <a:gd name="connsiteX12" fmla="*/ 187890 w 513897"/>
              <a:gd name="connsiteY12" fmla="*/ 1077239 h 1453020"/>
              <a:gd name="connsiteX13" fmla="*/ 162838 w 513897"/>
              <a:gd name="connsiteY13" fmla="*/ 1152395 h 1453020"/>
              <a:gd name="connsiteX14" fmla="*/ 150312 w 513897"/>
              <a:gd name="connsiteY14" fmla="*/ 1252603 h 1453020"/>
              <a:gd name="connsiteX15" fmla="*/ 75156 w 513897"/>
              <a:gd name="connsiteY15" fmla="*/ 1327759 h 1453020"/>
              <a:gd name="connsiteX16" fmla="*/ 37578 w 513897"/>
              <a:gd name="connsiteY16" fmla="*/ 1415441 h 1453020"/>
              <a:gd name="connsiteX17" fmla="*/ 0 w 513897"/>
              <a:gd name="connsiteY17" fmla="*/ 1453020 h 145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897" h="1453020">
                <a:moveTo>
                  <a:pt x="450937" y="0"/>
                </a:moveTo>
                <a:cubicBezTo>
                  <a:pt x="439451" y="68918"/>
                  <a:pt x="424805" y="114722"/>
                  <a:pt x="450937" y="187891"/>
                </a:cubicBezTo>
                <a:cubicBezTo>
                  <a:pt x="459929" y="213069"/>
                  <a:pt x="484340" y="229644"/>
                  <a:pt x="501041" y="250521"/>
                </a:cubicBezTo>
                <a:cubicBezTo>
                  <a:pt x="512175" y="317326"/>
                  <a:pt x="523309" y="334028"/>
                  <a:pt x="501041" y="400833"/>
                </a:cubicBezTo>
                <a:cubicBezTo>
                  <a:pt x="496280" y="415115"/>
                  <a:pt x="484340" y="425885"/>
                  <a:pt x="475989" y="438411"/>
                </a:cubicBezTo>
                <a:cubicBezTo>
                  <a:pt x="471814" y="455112"/>
                  <a:pt x="466839" y="471634"/>
                  <a:pt x="463463" y="488515"/>
                </a:cubicBezTo>
                <a:cubicBezTo>
                  <a:pt x="458482" y="513420"/>
                  <a:pt x="463734" y="541734"/>
                  <a:pt x="450937" y="563672"/>
                </a:cubicBezTo>
                <a:cubicBezTo>
                  <a:pt x="433085" y="594275"/>
                  <a:pt x="375780" y="638828"/>
                  <a:pt x="375780" y="638828"/>
                </a:cubicBezTo>
                <a:cubicBezTo>
                  <a:pt x="371605" y="651354"/>
                  <a:pt x="363254" y="663202"/>
                  <a:pt x="363254" y="676406"/>
                </a:cubicBezTo>
                <a:cubicBezTo>
                  <a:pt x="363254" y="707979"/>
                  <a:pt x="382760" y="838000"/>
                  <a:pt x="388306" y="876822"/>
                </a:cubicBezTo>
                <a:cubicBezTo>
                  <a:pt x="381766" y="942225"/>
                  <a:pt x="396371" y="994018"/>
                  <a:pt x="350728" y="1039661"/>
                </a:cubicBezTo>
                <a:cubicBezTo>
                  <a:pt x="340083" y="1050306"/>
                  <a:pt x="327819" y="1061328"/>
                  <a:pt x="313150" y="1064713"/>
                </a:cubicBezTo>
                <a:cubicBezTo>
                  <a:pt x="272263" y="1074148"/>
                  <a:pt x="229643" y="1073064"/>
                  <a:pt x="187890" y="1077239"/>
                </a:cubicBezTo>
                <a:cubicBezTo>
                  <a:pt x="179539" y="1102291"/>
                  <a:pt x="166113" y="1126192"/>
                  <a:pt x="162838" y="1152395"/>
                </a:cubicBezTo>
                <a:cubicBezTo>
                  <a:pt x="158663" y="1185798"/>
                  <a:pt x="165366" y="1222494"/>
                  <a:pt x="150312" y="1252603"/>
                </a:cubicBezTo>
                <a:cubicBezTo>
                  <a:pt x="134468" y="1284292"/>
                  <a:pt x="75156" y="1327759"/>
                  <a:pt x="75156" y="1327759"/>
                </a:cubicBezTo>
                <a:cubicBezTo>
                  <a:pt x="64022" y="1361162"/>
                  <a:pt x="58216" y="1384483"/>
                  <a:pt x="37578" y="1415441"/>
                </a:cubicBezTo>
                <a:cubicBezTo>
                  <a:pt x="37576" y="1415444"/>
                  <a:pt x="6265" y="1446755"/>
                  <a:pt x="0" y="145302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8643" y="5983529"/>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 name="Rectangle 1"/>
          <p:cNvSpPr/>
          <p:nvPr/>
        </p:nvSpPr>
        <p:spPr>
          <a:xfrm>
            <a:off x="2592712" y="901354"/>
            <a:ext cx="8785931" cy="461665"/>
          </a:xfrm>
          <a:prstGeom prst="rect">
            <a:avLst/>
          </a:prstGeom>
        </p:spPr>
        <p:txBody>
          <a:bodyPr wrap="none">
            <a:spAutoFit/>
          </a:bodyPr>
          <a:lstStyle/>
          <a:p>
            <a:pPr algn="just">
              <a:defRPr/>
            </a:pPr>
            <a:r>
              <a:rPr lang="sr-Cyrl-RS" altLang="zh-CN" sz="2400" b="1" dirty="0" smtClean="0">
                <a:solidFill>
                  <a:srgbClr val="000000"/>
                </a:solidFill>
                <a:latin typeface="Arial" panose="020B0604020202020204" pitchFamily="34" charset="0"/>
                <a:cs typeface="Arial" panose="020B0604020202020204" pitchFamily="34" charset="0"/>
              </a:rPr>
              <a:t>ИСТРАЖИВАЊЕ И ВРЕДНОВАЊЕ ПОСТОЈЕЋЕГ СТАЊА</a:t>
            </a:r>
            <a:endParaRPr lang="ru-RU" altLang="zh-CN" sz="2400" b="1" dirty="0">
              <a:solidFill>
                <a:srgbClr val="000000"/>
              </a:solidFill>
              <a:latin typeface="Arial" panose="020B0604020202020204" pitchFamily="34" charset="0"/>
              <a:cs typeface="Arial" panose="020B0604020202020204" pitchFamily="34" charset="0"/>
            </a:endParaRPr>
          </a:p>
        </p:txBody>
      </p:sp>
      <p:sp>
        <p:nvSpPr>
          <p:cNvPr id="4" name="Rectangle 3"/>
          <p:cNvSpPr/>
          <p:nvPr/>
        </p:nvSpPr>
        <p:spPr>
          <a:xfrm>
            <a:off x="2286127" y="1688981"/>
            <a:ext cx="6172073" cy="3970318"/>
          </a:xfrm>
          <a:prstGeom prst="rect">
            <a:avLst/>
          </a:prstGeom>
        </p:spPr>
        <p:txBody>
          <a:bodyPr wrap="square">
            <a:spAutoFit/>
          </a:bodyPr>
          <a:lstStyle/>
          <a:p>
            <a:r>
              <a:rPr lang="sr-Cyrl-CS" b="1" u="sng" dirty="0">
                <a:solidFill>
                  <a:srgbClr val="000000"/>
                </a:solidFill>
                <a:latin typeface="Arial" panose="020B0604020202020204" pitchFamily="34" charset="0"/>
                <a:cs typeface="Arial" panose="020B0604020202020204" pitchFamily="34" charset="0"/>
              </a:rPr>
              <a:t>Постојећи еколошки потенцијали </a:t>
            </a: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Природне карактеристике подручја</a:t>
            </a: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Геоморфолошка својства терена</a:t>
            </a: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Геолошка грађа терена</a:t>
            </a: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Инжењерскогеолошка и геотехничка својства терена</a:t>
            </a: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Педологија - типови земљишта у границама анализираног коридора</a:t>
            </a:r>
            <a:endParaRPr lang="sr-Cyrl-R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Хидрогеографске и хидролошке карактеристике</a:t>
            </a:r>
            <a:r>
              <a:rPr lang="en-US" dirty="0">
                <a:solidFill>
                  <a:srgbClr val="000000"/>
                </a:solidFill>
                <a:latin typeface="Arial" panose="020B0604020202020204" pitchFamily="34" charset="0"/>
                <a:cs typeface="Arial" panose="020B0604020202020204" pitchFamily="34" charset="0"/>
              </a:rPr>
              <a:t>	</a:t>
            </a:r>
            <a:endParaRPr lang="sr-Cyrl-R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Хидрогеолошка својства терена</a:t>
            </a:r>
            <a:endParaRPr lang="sr-Cyrl-R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Климатске карактеристике анализираног </a:t>
            </a:r>
            <a:r>
              <a:rPr lang="sr-Cyrl-CS" dirty="0" smtClean="0">
                <a:solidFill>
                  <a:srgbClr val="000000"/>
                </a:solidFill>
                <a:latin typeface="Arial" panose="020B0604020202020204" pitchFamily="34" charset="0"/>
                <a:cs typeface="Arial" panose="020B0604020202020204" pitchFamily="34" charset="0"/>
              </a:rPr>
              <a:t>подручја</a:t>
            </a:r>
            <a:r>
              <a:rPr lang="en-US" dirty="0">
                <a:solidFill>
                  <a:srgbClr val="000000"/>
                </a:solidFill>
                <a:latin typeface="Arial" panose="020B0604020202020204" pitchFamily="34" charset="0"/>
                <a:cs typeface="Arial" panose="020B0604020202020204" pitchFamily="34" charset="0"/>
              </a:rPr>
              <a:t>	</a:t>
            </a:r>
            <a:endParaRPr lang="sr-Cyrl-R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Флора и фауна</a:t>
            </a:r>
            <a:r>
              <a:rPr lang="en-US" dirty="0">
                <a:solidFill>
                  <a:srgbClr val="000000"/>
                </a:solidFill>
                <a:latin typeface="Arial" panose="020B0604020202020204" pitchFamily="34" charset="0"/>
                <a:cs typeface="Arial" panose="020B0604020202020204" pitchFamily="34" charset="0"/>
              </a:rPr>
              <a:t>	</a:t>
            </a:r>
            <a:endParaRPr lang="sr-Cyrl-R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Kарактеристике насељености</a:t>
            </a: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Инфраструктурна опремљеност подручја</a:t>
            </a:r>
            <a:endParaRPr lang="en-US"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a:xfrm>
            <a:off x="8315872" y="1708350"/>
            <a:ext cx="4290683" cy="1200329"/>
          </a:xfrm>
          <a:prstGeom prst="rect">
            <a:avLst/>
          </a:prstGeom>
        </p:spPr>
        <p:txBody>
          <a:bodyPr wrap="square">
            <a:spAutoFit/>
          </a:bodyPr>
          <a:lstStyle/>
          <a:p>
            <a:r>
              <a:rPr lang="sr-Cyrl-CS" b="1" u="sng" dirty="0">
                <a:solidFill>
                  <a:srgbClr val="000000"/>
                </a:solidFill>
                <a:latin typeface="Arial" panose="020B0604020202020204" pitchFamily="34" charset="0"/>
                <a:cs typeface="Arial" panose="020B0604020202020204" pitchFamily="34" charset="0"/>
              </a:rPr>
              <a:t>Постојећа еколошка ограничења</a:t>
            </a:r>
            <a:endParaRPr lang="sr-Cyrl-RS" b="1" u="sng"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sr-Cyrl-CS" dirty="0">
                <a:solidFill>
                  <a:srgbClr val="000000"/>
                </a:solidFill>
                <a:latin typeface="Arial" panose="020B0604020202020204" pitchFamily="34" charset="0"/>
                <a:cs typeface="Arial" panose="020B0604020202020204" pitchFamily="34" charset="0"/>
              </a:rPr>
              <a:t>Заштитне зоне изворишта</a:t>
            </a:r>
          </a:p>
          <a:p>
            <a:pPr marL="285750" indent="-285750">
              <a:buFont typeface="Arial" panose="020B0604020202020204" pitchFamily="34" charset="0"/>
              <a:buChar char="•"/>
            </a:pPr>
            <a:r>
              <a:rPr lang="sr-Cyrl-CS" dirty="0">
                <a:solidFill>
                  <a:srgbClr val="000000"/>
                </a:solidFill>
                <a:latin typeface="Arial" panose="020B0604020202020204" pitchFamily="34" charset="0"/>
                <a:cs typeface="Arial" panose="020B0604020202020204" pitchFamily="34" charset="0"/>
              </a:rPr>
              <a:t>Природна добра и културно историјско наслеђе</a:t>
            </a:r>
            <a:endParaRPr lang="en-US"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8120324" y="3138256"/>
            <a:ext cx="3959051" cy="1764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4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952" y="5971003"/>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2"/>
          <p:cNvSpPr txBox="1">
            <a:spLocks noChangeArrowheads="1"/>
          </p:cNvSpPr>
          <p:nvPr/>
        </p:nvSpPr>
        <p:spPr>
          <a:xfrm>
            <a:off x="2409554" y="1020443"/>
            <a:ext cx="8829950" cy="504056"/>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marL="457200" lvl="1" eaLnBrk="1" hangingPunct="1">
              <a:defRPr/>
            </a:pPr>
            <a:r>
              <a:rPr lang="sr-Cyrl-CS" sz="2800" b="1" kern="0" dirty="0" smtClean="0">
                <a:solidFill>
                  <a:srgbClr val="000000"/>
                </a:solidFill>
                <a:effectLst/>
                <a:latin typeface="Arial" panose="020B0604020202020204" pitchFamily="34" charset="0"/>
                <a:cs typeface="Arial" panose="020B0604020202020204" pitchFamily="34" charset="0"/>
              </a:rPr>
              <a:t>КЛАСИФИКАЦИЈА МОГУЋИХ УТИЦАЈА</a:t>
            </a:r>
          </a:p>
          <a:p>
            <a:pPr marL="457200" lvl="1" eaLnBrk="1" hangingPunct="1">
              <a:defRPr/>
            </a:pPr>
            <a:endParaRPr lang="sr-Cyrl-CS" sz="2800" b="1" kern="0" dirty="0">
              <a:solidFill>
                <a:srgbClr val="000000"/>
              </a:solidFill>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a:xfrm>
            <a:off x="2904737" y="1993453"/>
            <a:ext cx="7461125" cy="265882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Саобраћајна бука и вибрације</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Утицаји на ваздух</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Утицај на подземне и површинске воде</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Утицај на земљишта</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Утицај на флору и фауну</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Заузимање површина</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Утицаји на становништво</a:t>
            </a:r>
          </a:p>
          <a:p>
            <a:pPr marL="800100" lvl="1" indent="-342900" algn="l" eaLnBrk="1" hangingPunct="1">
              <a:buFont typeface="Wingdings" pitchFamily="2" charset="2"/>
              <a:buChar char="Ø"/>
              <a:defRPr/>
            </a:pPr>
            <a:r>
              <a:rPr lang="sr-Cyrl-CS" sz="2000" kern="0" dirty="0" smtClean="0">
                <a:solidFill>
                  <a:srgbClr val="000000"/>
                </a:solidFill>
                <a:effectLst/>
                <a:latin typeface="Arial" panose="020B0604020202020204" pitchFamily="34" charset="0"/>
                <a:cs typeface="Arial" panose="020B0604020202020204" pitchFamily="34" charset="0"/>
              </a:rPr>
              <a:t>Утицаји на природно и културно наслеђе</a:t>
            </a:r>
          </a:p>
          <a:p>
            <a:pPr marL="457200" lvl="1" eaLnBrk="1" hangingPunct="1">
              <a:defRPr/>
            </a:pPr>
            <a:endParaRPr lang="sr-Cyrl-CS" sz="1800" b="1" kern="0" dirty="0" smtClean="0">
              <a:solidFill>
                <a:srgbClr val="000000"/>
              </a:solidFill>
              <a:effectLst/>
              <a:latin typeface="Arial" panose="020B0604020202020204" pitchFamily="34" charset="0"/>
              <a:cs typeface="Arial" panose="020B0604020202020204" pitchFamily="34" charset="0"/>
            </a:endParaRPr>
          </a:p>
          <a:p>
            <a:pPr marL="457200" lvl="1" eaLnBrk="1" hangingPunct="1">
              <a:defRPr/>
            </a:pPr>
            <a:endParaRPr lang="sr-Cyrl-CS" sz="1800" b="1" kern="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5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1489" y="5969036"/>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2" name="Rectangle 5"/>
          <p:cNvSpPr txBox="1">
            <a:spLocks noChangeArrowheads="1"/>
          </p:cNvSpPr>
          <p:nvPr/>
        </p:nvSpPr>
        <p:spPr>
          <a:xfrm>
            <a:off x="3873500" y="428150"/>
            <a:ext cx="8229600" cy="59177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defRPr/>
            </a:pPr>
            <a:r>
              <a:rPr lang="sr-Cyrl-CS" sz="2800" b="1" dirty="0" smtClean="0">
                <a:solidFill>
                  <a:srgbClr val="000000"/>
                </a:solidFill>
                <a:latin typeface="Arial" panose="020B0604020202020204" pitchFamily="34" charset="0"/>
                <a:cs typeface="Arial" panose="020B0604020202020204" pitchFamily="34" charset="0"/>
              </a:rPr>
              <a:t>МЕРЕ ЗАШТИТЕ ЖИВОТНЕ СРЕДИНЕ</a:t>
            </a:r>
            <a:endParaRPr lang="en-US" sz="2800" b="1" dirty="0" smtClean="0">
              <a:solidFill>
                <a:srgbClr val="000000"/>
              </a:solidFill>
              <a:latin typeface="Arial" panose="020B0604020202020204" pitchFamily="34" charset="0"/>
              <a:cs typeface="Arial" panose="020B0604020202020204" pitchFamily="34" charset="0"/>
            </a:endParaRPr>
          </a:p>
        </p:txBody>
      </p:sp>
      <p:sp>
        <p:nvSpPr>
          <p:cNvPr id="23" name="Rectangle 10"/>
          <p:cNvSpPr>
            <a:spLocks noChangeArrowheads="1"/>
          </p:cNvSpPr>
          <p:nvPr/>
        </p:nvSpPr>
        <p:spPr bwMode="auto">
          <a:xfrm>
            <a:off x="2503434" y="1283856"/>
            <a:ext cx="959966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342900" algn="l"/>
              </a:tabLst>
              <a:defRPr>
                <a:solidFill>
                  <a:schemeClr val="tx1"/>
                </a:solidFill>
                <a:latin typeface="Arial" panose="020B0604020202020204" pitchFamily="34" charset="0"/>
                <a:cs typeface="Arial" panose="020B0604020202020204" pitchFamily="34" charset="0"/>
              </a:defRPr>
            </a:lvl1pPr>
            <a:lvl2pPr eaLnBrk="0" hangingPunct="0">
              <a:tabLst>
                <a:tab pos="342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42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42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42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9pPr>
          </a:lstStyle>
          <a:p>
            <a:pPr marL="285750" indent="-285750">
              <a:buFont typeface="Wingdings" pitchFamily="2" charset="2"/>
              <a:buChar char="Ø"/>
            </a:pPr>
            <a:r>
              <a:rPr lang="sr-Cyrl-CS" sz="1600" b="1" u="sng" dirty="0" smtClean="0">
                <a:solidFill>
                  <a:srgbClr val="000000"/>
                </a:solidFill>
              </a:rPr>
              <a:t>Мере </a:t>
            </a:r>
            <a:r>
              <a:rPr lang="sr-Cyrl-CS" sz="1600" b="1" u="sng" dirty="0">
                <a:solidFill>
                  <a:srgbClr val="000000"/>
                </a:solidFill>
              </a:rPr>
              <a:t>заштите од буке и </a:t>
            </a:r>
            <a:r>
              <a:rPr lang="sr-Cyrl-CS" sz="1600" b="1" u="sng" dirty="0" smtClean="0">
                <a:solidFill>
                  <a:srgbClr val="000000"/>
                </a:solidFill>
              </a:rPr>
              <a:t>вибрација</a:t>
            </a:r>
            <a:endParaRPr lang="sr-Cyrl-RS" sz="1600" b="1" u="sng" dirty="0">
              <a:solidFill>
                <a:srgbClr val="000000"/>
              </a:solidFill>
            </a:endParaRPr>
          </a:p>
          <a:p>
            <a:pPr lvl="1"/>
            <a:r>
              <a:rPr lang="sr-Cyrl-RS" altLang="zh-CN" sz="1600" dirty="0" smtClean="0">
                <a:solidFill>
                  <a:srgbClr val="000000"/>
                </a:solidFill>
                <a:ea typeface="Times New Roman" panose="02020603050405020304" pitchFamily="18" charset="0"/>
              </a:rPr>
              <a:t>Основни </a:t>
            </a:r>
            <a:r>
              <a:rPr lang="sr-Cyrl-RS" altLang="zh-CN" sz="1600" dirty="0">
                <a:solidFill>
                  <a:srgbClr val="000000"/>
                </a:solidFill>
                <a:ea typeface="Times New Roman" panose="02020603050405020304" pitchFamily="18" charset="0"/>
              </a:rPr>
              <a:t>подаци о предвиђеним конструкцијама за заштиту од буке по варијантама аутопута Бања Лука-Нови Град.</a:t>
            </a:r>
            <a:endParaRPr lang="en-US" altLang="zh-CN" sz="1600" dirty="0">
              <a:solidFill>
                <a:srgbClr val="000000"/>
              </a:solidFill>
            </a:endParaRPr>
          </a:p>
          <a:p>
            <a:endParaRPr lang="en-US" dirty="0">
              <a:solidFill>
                <a:srgbClr val="FFFFCC"/>
              </a:solidFill>
            </a:endParaRPr>
          </a:p>
        </p:txBody>
      </p:sp>
      <p:graphicFrame>
        <p:nvGraphicFramePr>
          <p:cNvPr id="24" name="Table 23"/>
          <p:cNvGraphicFramePr>
            <a:graphicFrameLocks noGrp="1"/>
          </p:cNvGraphicFramePr>
          <p:nvPr>
            <p:extLst>
              <p:ext uri="{D42A27DB-BD31-4B8C-83A1-F6EECF244321}">
                <p14:modId xmlns:p14="http://schemas.microsoft.com/office/powerpoint/2010/main" val="680599190"/>
              </p:ext>
            </p:extLst>
          </p:nvPr>
        </p:nvGraphicFramePr>
        <p:xfrm>
          <a:off x="5342557" y="1875633"/>
          <a:ext cx="4560570" cy="1011935"/>
        </p:xfrm>
        <a:graphic>
          <a:graphicData uri="http://schemas.openxmlformats.org/drawingml/2006/table">
            <a:tbl>
              <a:tblPr firstRow="1" firstCol="1" bandRow="1">
                <a:tableStyleId>{C083E6E3-FA7D-4D7B-A595-EF9225AFEA82}</a:tableStyleId>
              </a:tblPr>
              <a:tblGrid>
                <a:gridCol w="1520190"/>
                <a:gridCol w="1520190"/>
                <a:gridCol w="1520190"/>
              </a:tblGrid>
              <a:tr h="202387">
                <a:tc rowSpan="2">
                  <a:txBody>
                    <a:bodyPr/>
                    <a:lstStyle/>
                    <a:p>
                      <a:pPr marL="36195" algn="ctr">
                        <a:spcAft>
                          <a:spcPts val="0"/>
                        </a:spcAft>
                      </a:pPr>
                      <a:r>
                        <a:rPr lang="sr-Cyrl-RS" sz="1100" b="1" dirty="0">
                          <a:solidFill>
                            <a:srgbClr val="000000"/>
                          </a:solidFill>
                          <a:effectLst/>
                          <a:latin typeface="Arial" pitchFamily="34" charset="0"/>
                          <a:cs typeface="Arial" pitchFamily="34" charset="0"/>
                        </a:rPr>
                        <a:t>Варијанта</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Дужина</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a:solidFill>
                            <a:srgbClr val="000000"/>
                          </a:solidFill>
                          <a:effectLst/>
                          <a:latin typeface="Arial" pitchFamily="34" charset="0"/>
                          <a:cs typeface="Arial" pitchFamily="34" charset="0"/>
                        </a:rPr>
                        <a:t>Површина</a:t>
                      </a:r>
                      <a:endParaRPr lang="en-US"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387">
                <a:tc vMerge="1">
                  <a:txBody>
                    <a:bodyPr/>
                    <a:lstStyle/>
                    <a:p>
                      <a:endParaRPr lang="en-US"/>
                    </a:p>
                  </a:txBody>
                  <a:tcPr/>
                </a:tc>
                <a:tc>
                  <a:txBody>
                    <a:bodyPr/>
                    <a:lstStyle/>
                    <a:p>
                      <a:pPr marL="36195" algn="ctr">
                        <a:spcAft>
                          <a:spcPts val="0"/>
                        </a:spcAft>
                      </a:pPr>
                      <a:r>
                        <a:rPr lang="en-US" sz="1100" b="1" dirty="0">
                          <a:solidFill>
                            <a:srgbClr val="000000"/>
                          </a:solidFill>
                          <a:effectLst/>
                          <a:latin typeface="Arial" pitchFamily="34" charset="0"/>
                          <a:cs typeface="Arial" pitchFamily="34" charset="0"/>
                        </a:rPr>
                        <a:t>[m]</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en-US" sz="1100" b="1" dirty="0">
                          <a:solidFill>
                            <a:srgbClr val="000000"/>
                          </a:solidFill>
                          <a:effectLst/>
                          <a:latin typeface="Arial" pitchFamily="34" charset="0"/>
                          <a:cs typeface="Arial" pitchFamily="34" charset="0"/>
                        </a:rPr>
                        <a:t>[m</a:t>
                      </a:r>
                      <a:r>
                        <a:rPr lang="en-US" sz="1100" b="1" baseline="30000" dirty="0">
                          <a:solidFill>
                            <a:srgbClr val="000000"/>
                          </a:solidFill>
                          <a:effectLst/>
                          <a:latin typeface="Arial" pitchFamily="34" charset="0"/>
                          <a:cs typeface="Arial" pitchFamily="34" charset="0"/>
                        </a:rPr>
                        <a:t>2</a:t>
                      </a:r>
                      <a:r>
                        <a:rPr lang="en-US" sz="1100" b="1" dirty="0">
                          <a:solidFill>
                            <a:srgbClr val="000000"/>
                          </a:solidFill>
                          <a:effectLst/>
                          <a:latin typeface="Arial" pitchFamily="34" charset="0"/>
                          <a:cs typeface="Arial" pitchFamily="34" charset="0"/>
                        </a:rPr>
                        <a:t>]</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387">
                <a:tc>
                  <a:txBody>
                    <a:bodyPr/>
                    <a:lstStyle/>
                    <a:p>
                      <a:pPr marL="36195" algn="ctr">
                        <a:spcAft>
                          <a:spcPts val="0"/>
                        </a:spcAft>
                      </a:pPr>
                      <a:r>
                        <a:rPr lang="sr-Cyrl-RS" sz="1100" b="1" dirty="0">
                          <a:solidFill>
                            <a:srgbClr val="000000"/>
                          </a:solidFill>
                          <a:effectLst/>
                          <a:latin typeface="Arial" pitchFamily="34" charset="0"/>
                          <a:cs typeface="Arial" pitchFamily="34" charset="0"/>
                        </a:rPr>
                        <a:t> Варијанта 1</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42.800</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128.400</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387">
                <a:tc>
                  <a:txBody>
                    <a:bodyPr/>
                    <a:lstStyle/>
                    <a:p>
                      <a:pPr marL="36195" algn="ctr">
                        <a:spcAft>
                          <a:spcPts val="0"/>
                        </a:spcAft>
                      </a:pPr>
                      <a:r>
                        <a:rPr lang="sr-Cyrl-RS" sz="1100" b="1" dirty="0">
                          <a:solidFill>
                            <a:srgbClr val="000000"/>
                          </a:solidFill>
                          <a:effectLst/>
                          <a:latin typeface="Arial" pitchFamily="34" charset="0"/>
                          <a:cs typeface="Arial" pitchFamily="34" charset="0"/>
                        </a:rPr>
                        <a:t>Варијанта 2</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57.800</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173.400</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387">
                <a:tc>
                  <a:txBody>
                    <a:bodyPr/>
                    <a:lstStyle/>
                    <a:p>
                      <a:pPr marL="36195" algn="ctr">
                        <a:spcAft>
                          <a:spcPts val="0"/>
                        </a:spcAft>
                      </a:pPr>
                      <a:r>
                        <a:rPr lang="sr-Cyrl-RS" sz="1100" b="1" dirty="0">
                          <a:solidFill>
                            <a:srgbClr val="000000"/>
                          </a:solidFill>
                          <a:effectLst/>
                          <a:latin typeface="Arial" pitchFamily="34" charset="0"/>
                          <a:cs typeface="Arial" pitchFamily="34" charset="0"/>
                        </a:rPr>
                        <a:t>Варијанта 3</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24.300</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algn="ctr">
                        <a:spcAft>
                          <a:spcPts val="0"/>
                        </a:spcAft>
                      </a:pPr>
                      <a:r>
                        <a:rPr lang="sr-Cyrl-RS" sz="1100" b="1" dirty="0">
                          <a:solidFill>
                            <a:srgbClr val="000000"/>
                          </a:solidFill>
                          <a:effectLst/>
                          <a:latin typeface="Arial" pitchFamily="34" charset="0"/>
                          <a:cs typeface="Arial" pitchFamily="34" charset="0"/>
                        </a:rPr>
                        <a:t>72.900</a:t>
                      </a:r>
                      <a:endParaRPr lang="en-U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Rectangle 10"/>
          <p:cNvSpPr>
            <a:spLocks noChangeArrowheads="1"/>
          </p:cNvSpPr>
          <p:nvPr/>
        </p:nvSpPr>
        <p:spPr bwMode="auto">
          <a:xfrm>
            <a:off x="2573600" y="2807406"/>
            <a:ext cx="95482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342900" algn="l"/>
              </a:tabLst>
              <a:defRPr>
                <a:solidFill>
                  <a:schemeClr val="tx1"/>
                </a:solidFill>
                <a:latin typeface="Arial" panose="020B0604020202020204" pitchFamily="34" charset="0"/>
                <a:cs typeface="Arial" panose="020B0604020202020204" pitchFamily="34" charset="0"/>
              </a:defRPr>
            </a:lvl1pPr>
            <a:lvl2pPr eaLnBrk="0" hangingPunct="0">
              <a:tabLst>
                <a:tab pos="342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42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42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42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9pPr>
          </a:lstStyle>
          <a:p>
            <a:pPr marL="285750" indent="-285750">
              <a:buFont typeface="Wingdings" pitchFamily="2" charset="2"/>
              <a:buChar char="Ø"/>
            </a:pPr>
            <a:r>
              <a:rPr lang="sr-Cyrl-CS" sz="1600" b="1" u="sng" dirty="0" smtClean="0">
                <a:solidFill>
                  <a:srgbClr val="000000"/>
                </a:solidFill>
              </a:rPr>
              <a:t>Мере </a:t>
            </a:r>
            <a:r>
              <a:rPr lang="sr-Cyrl-CS" sz="1600" b="1" u="sng" dirty="0">
                <a:solidFill>
                  <a:srgbClr val="000000"/>
                </a:solidFill>
              </a:rPr>
              <a:t>заштите </a:t>
            </a:r>
            <a:r>
              <a:rPr lang="sr-Cyrl-CS" sz="1600" b="1" u="sng" dirty="0" smtClean="0">
                <a:solidFill>
                  <a:srgbClr val="000000"/>
                </a:solidFill>
              </a:rPr>
              <a:t>земљишта, површинских и подземних вода</a:t>
            </a:r>
          </a:p>
          <a:p>
            <a:pPr algn="just"/>
            <a:r>
              <a:rPr lang="ru-RU" sz="1600" dirty="0" smtClean="0">
                <a:solidFill>
                  <a:srgbClr val="000000"/>
                </a:solidFill>
              </a:rPr>
              <a:t>Сва </a:t>
            </a:r>
            <a:r>
              <a:rPr lang="ru-RU" sz="1600" dirty="0">
                <a:solidFill>
                  <a:srgbClr val="000000"/>
                </a:solidFill>
              </a:rPr>
              <a:t>вода која падне на коловоз аутопута прикупља се преко сливника </a:t>
            </a:r>
            <a:r>
              <a:rPr lang="ru-RU" sz="1600" dirty="0" smtClean="0">
                <a:solidFill>
                  <a:srgbClr val="000000"/>
                </a:solidFill>
              </a:rPr>
              <a:t>у кишну </a:t>
            </a:r>
            <a:r>
              <a:rPr lang="ru-RU" sz="1600" dirty="0">
                <a:solidFill>
                  <a:srgbClr val="000000"/>
                </a:solidFill>
              </a:rPr>
              <a:t>канализацију, која је даље одводи до сепаратора уља, после чега </a:t>
            </a:r>
            <a:r>
              <a:rPr lang="ru-RU" sz="1600" dirty="0" smtClean="0">
                <a:solidFill>
                  <a:srgbClr val="000000"/>
                </a:solidFill>
              </a:rPr>
              <a:t>се испушта </a:t>
            </a:r>
            <a:r>
              <a:rPr lang="ru-RU" sz="1600" dirty="0">
                <a:solidFill>
                  <a:srgbClr val="000000"/>
                </a:solidFill>
              </a:rPr>
              <a:t>у природне водотоке. </a:t>
            </a:r>
            <a:r>
              <a:rPr lang="sr-Cyrl-CS" sz="1600" dirty="0" smtClean="0">
                <a:solidFill>
                  <a:srgbClr val="000000"/>
                </a:solidFill>
              </a:rPr>
              <a:t>Ниво </a:t>
            </a:r>
            <a:r>
              <a:rPr lang="sr-Cyrl-CS" sz="1600" dirty="0">
                <a:solidFill>
                  <a:srgbClr val="000000"/>
                </a:solidFill>
              </a:rPr>
              <a:t>пречишћавања у сепараторима </a:t>
            </a:r>
            <a:r>
              <a:rPr lang="sr-Cyrl-CS" sz="1600" dirty="0" smtClean="0">
                <a:solidFill>
                  <a:srgbClr val="000000"/>
                </a:solidFill>
              </a:rPr>
              <a:t>обезбеђује </a:t>
            </a:r>
            <a:r>
              <a:rPr lang="sr-Cyrl-CS" sz="1600" dirty="0">
                <a:solidFill>
                  <a:srgbClr val="000000"/>
                </a:solidFill>
              </a:rPr>
              <a:t>да садржај угљоводоника у изливу буде испод </a:t>
            </a:r>
            <a:r>
              <a:rPr lang="ru-RU" sz="1600" dirty="0">
                <a:solidFill>
                  <a:srgbClr val="000000"/>
                </a:solidFill>
              </a:rPr>
              <a:t>5</a:t>
            </a:r>
            <a:r>
              <a:rPr lang="en-US" sz="1600" dirty="0">
                <a:solidFill>
                  <a:srgbClr val="000000"/>
                </a:solidFill>
              </a:rPr>
              <a:t>mg</a:t>
            </a:r>
            <a:r>
              <a:rPr lang="ru-RU" sz="1600" dirty="0">
                <a:solidFill>
                  <a:srgbClr val="000000"/>
                </a:solidFill>
              </a:rPr>
              <a:t>/</a:t>
            </a:r>
            <a:r>
              <a:rPr lang="en-US" sz="1600" dirty="0">
                <a:solidFill>
                  <a:srgbClr val="000000"/>
                </a:solidFill>
              </a:rPr>
              <a:t>l</a:t>
            </a:r>
            <a:r>
              <a:rPr lang="sr-Cyrl-RS" sz="1600" dirty="0">
                <a:solidFill>
                  <a:srgbClr val="000000"/>
                </a:solidFill>
              </a:rPr>
              <a:t> </a:t>
            </a:r>
            <a:r>
              <a:rPr lang="sr-Cyrl-RS" sz="1600" dirty="0" smtClean="0">
                <a:solidFill>
                  <a:srgbClr val="000000"/>
                </a:solidFill>
              </a:rPr>
              <a:t>    (</a:t>
            </a:r>
            <a:r>
              <a:rPr lang="en-US" sz="1600" dirty="0">
                <a:solidFill>
                  <a:srgbClr val="000000"/>
                </a:solidFill>
              </a:rPr>
              <a:t>I</a:t>
            </a:r>
            <a:r>
              <a:rPr lang="sr-Cyrl-RS" sz="1600" dirty="0">
                <a:solidFill>
                  <a:srgbClr val="000000"/>
                </a:solidFill>
              </a:rPr>
              <a:t> класа)</a:t>
            </a:r>
            <a:r>
              <a:rPr lang="sr-Cyrl-CS" sz="1600" dirty="0" smtClean="0">
                <a:solidFill>
                  <a:srgbClr val="000000"/>
                </a:solidFill>
              </a:rPr>
              <a:t>.</a:t>
            </a:r>
            <a:endParaRPr lang="en-US" sz="1600" dirty="0">
              <a:solidFill>
                <a:srgbClr val="000000"/>
              </a:solidFill>
            </a:endParaRPr>
          </a:p>
        </p:txBody>
      </p:sp>
      <p:sp>
        <p:nvSpPr>
          <p:cNvPr id="26" name="Rectangle 10"/>
          <p:cNvSpPr>
            <a:spLocks noChangeArrowheads="1"/>
          </p:cNvSpPr>
          <p:nvPr/>
        </p:nvSpPr>
        <p:spPr bwMode="auto">
          <a:xfrm>
            <a:off x="2573600" y="4176933"/>
            <a:ext cx="968856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342900" algn="l"/>
              </a:tabLst>
              <a:defRPr>
                <a:solidFill>
                  <a:schemeClr val="tx1"/>
                </a:solidFill>
                <a:latin typeface="Arial" panose="020B0604020202020204" pitchFamily="34" charset="0"/>
                <a:cs typeface="Arial" panose="020B0604020202020204" pitchFamily="34" charset="0"/>
              </a:defRPr>
            </a:lvl1pPr>
            <a:lvl2pPr eaLnBrk="0" hangingPunct="0">
              <a:tabLst>
                <a:tab pos="342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42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42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42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9pPr>
          </a:lstStyle>
          <a:p>
            <a:pPr marL="285750" indent="-285750">
              <a:buFont typeface="Wingdings" pitchFamily="2" charset="2"/>
              <a:buChar char="Ø"/>
            </a:pPr>
            <a:r>
              <a:rPr lang="sr-Cyrl-CS" sz="1600" b="1" u="sng" dirty="0" smtClean="0">
                <a:solidFill>
                  <a:srgbClr val="000000"/>
                </a:solidFill>
              </a:rPr>
              <a:t>Мере </a:t>
            </a:r>
            <a:r>
              <a:rPr lang="sr-Cyrl-CS" sz="1600" b="1" u="sng" dirty="0">
                <a:solidFill>
                  <a:srgbClr val="000000"/>
                </a:solidFill>
              </a:rPr>
              <a:t>заштите </a:t>
            </a:r>
            <a:r>
              <a:rPr lang="sr-Cyrl-CS" sz="1600" b="1" u="sng" dirty="0" smtClean="0">
                <a:solidFill>
                  <a:srgbClr val="000000"/>
                </a:solidFill>
              </a:rPr>
              <a:t>флоре и фауне</a:t>
            </a:r>
          </a:p>
          <a:p>
            <a:pPr marL="285750" lvl="0" indent="-285750">
              <a:buFont typeface="Arial" panose="020B0604020202020204" pitchFamily="34" charset="0"/>
              <a:buChar char="•"/>
            </a:pPr>
            <a:r>
              <a:rPr lang="sr-Cyrl-CS" sz="1600" b="1" dirty="0">
                <a:solidFill>
                  <a:srgbClr val="000000"/>
                </a:solidFill>
              </a:rPr>
              <a:t>	</a:t>
            </a:r>
            <a:r>
              <a:rPr lang="sr-Cyrl-CS" sz="1600" dirty="0">
                <a:solidFill>
                  <a:srgbClr val="000000"/>
                </a:solidFill>
              </a:rPr>
              <a:t>Максимално сачувати постојеће високо зеленило и влажна подручја око река. </a:t>
            </a:r>
            <a:endParaRPr lang="en-US" sz="1600" dirty="0">
              <a:solidFill>
                <a:srgbClr val="000000"/>
              </a:solidFill>
            </a:endParaRPr>
          </a:p>
          <a:p>
            <a:pPr marL="285750" lvl="0" indent="-285750">
              <a:buFont typeface="Arial" panose="020B0604020202020204" pitchFamily="34" charset="0"/>
              <a:buChar char="•"/>
            </a:pPr>
            <a:r>
              <a:rPr lang="sr-Cyrl-RS" sz="1600" dirty="0" smtClean="0">
                <a:solidFill>
                  <a:srgbClr val="000000"/>
                </a:solidFill>
              </a:rPr>
              <a:t>Извршити </a:t>
            </a:r>
            <a:r>
              <a:rPr lang="sr-Cyrl-RS" sz="1600" dirty="0">
                <a:solidFill>
                  <a:srgbClr val="000000"/>
                </a:solidFill>
              </a:rPr>
              <a:t>санацију деградираних површина</a:t>
            </a:r>
            <a:endParaRPr lang="en-US" sz="1600" dirty="0">
              <a:solidFill>
                <a:srgbClr val="000000"/>
              </a:solidFill>
            </a:endParaRPr>
          </a:p>
          <a:p>
            <a:pPr marL="285750" lvl="0" indent="-285750">
              <a:buFont typeface="Arial" panose="020B0604020202020204" pitchFamily="34" charset="0"/>
              <a:buChar char="•"/>
            </a:pPr>
            <a:r>
              <a:rPr lang="sr-Cyrl-CS" sz="1600" dirty="0">
                <a:solidFill>
                  <a:srgbClr val="000000"/>
                </a:solidFill>
              </a:rPr>
              <a:t>Урадити заштиту од еродивних процеса речних корита у ужој </a:t>
            </a:r>
            <a:r>
              <a:rPr lang="sr-Cyrl-CS" sz="1600" dirty="0" smtClean="0">
                <a:solidFill>
                  <a:srgbClr val="000000"/>
                </a:solidFill>
              </a:rPr>
              <a:t>зони </a:t>
            </a:r>
            <a:r>
              <a:rPr lang="sr-Cyrl-CS" sz="1600" dirty="0">
                <a:solidFill>
                  <a:srgbClr val="000000"/>
                </a:solidFill>
              </a:rPr>
              <a:t>око </a:t>
            </a:r>
            <a:r>
              <a:rPr lang="sr-Cyrl-CS" sz="1600" dirty="0" smtClean="0">
                <a:solidFill>
                  <a:srgbClr val="000000"/>
                </a:solidFill>
              </a:rPr>
              <a:t>мостова</a:t>
            </a:r>
          </a:p>
          <a:p>
            <a:pPr marL="285750" lvl="0" indent="-285750">
              <a:buFont typeface="Arial" panose="020B0604020202020204" pitchFamily="34" charset="0"/>
              <a:buChar char="•"/>
            </a:pPr>
            <a:r>
              <a:rPr lang="sr-Cyrl-RS" sz="1600" dirty="0" smtClean="0">
                <a:solidFill>
                  <a:srgbClr val="000000"/>
                </a:solidFill>
              </a:rPr>
              <a:t>Естетско </a:t>
            </a:r>
            <a:r>
              <a:rPr lang="sr-Cyrl-RS" sz="1600" dirty="0">
                <a:solidFill>
                  <a:srgbClr val="000000"/>
                </a:solidFill>
              </a:rPr>
              <a:t>обликовање простора и биоинжењерске мере уређења ангажованог простора </a:t>
            </a:r>
            <a:r>
              <a:rPr lang="sr-Cyrl-RS" sz="1600" dirty="0" smtClean="0">
                <a:solidFill>
                  <a:srgbClr val="000000"/>
                </a:solidFill>
              </a:rPr>
              <a:t>планирати  </a:t>
            </a:r>
            <a:r>
              <a:rPr lang="sr-Cyrl-RS" sz="1600" dirty="0">
                <a:solidFill>
                  <a:srgbClr val="000000"/>
                </a:solidFill>
              </a:rPr>
              <a:t>у следећој фази пројектовања</a:t>
            </a:r>
            <a:r>
              <a:rPr lang="sr-Cyrl-RS" sz="1600" dirty="0" smtClean="0">
                <a:solidFill>
                  <a:srgbClr val="000000"/>
                </a:solidFill>
              </a:rPr>
              <a:t>.</a:t>
            </a:r>
          </a:p>
          <a:p>
            <a:pPr marL="285750" lvl="0" indent="-285750">
              <a:buFont typeface="Arial" panose="020B0604020202020204" pitchFamily="34" charset="0"/>
              <a:buChar char="•"/>
            </a:pPr>
            <a:r>
              <a:rPr lang="sr-Cyrl-RS" sz="1600" dirty="0" smtClean="0">
                <a:solidFill>
                  <a:srgbClr val="000000"/>
                </a:solidFill>
              </a:rPr>
              <a:t>Детаљно разрадити техничка решења пролаза/прелаза дивљачи   на евидентираним еколошким коридорима </a:t>
            </a:r>
            <a:r>
              <a:rPr lang="sr-Cyrl-RS" sz="1600" dirty="0">
                <a:solidFill>
                  <a:srgbClr val="000000"/>
                </a:solidFill>
              </a:rPr>
              <a:t>у следећој фази пројектовања</a:t>
            </a:r>
            <a:r>
              <a:rPr lang="sr-Cyrl-RS" sz="1600" dirty="0" smtClean="0">
                <a:solidFill>
                  <a:srgbClr val="000000"/>
                </a:solidFill>
              </a:rPr>
              <a:t>.</a:t>
            </a:r>
            <a:endParaRPr lang="en-US" sz="1600" dirty="0">
              <a:solidFill>
                <a:srgbClr val="000000"/>
              </a:solidFill>
            </a:endParaRPr>
          </a:p>
        </p:txBody>
      </p:sp>
    </p:spTree>
    <p:extLst>
      <p:ext uri="{BB962C8B-B14F-4D97-AF65-F5344CB8AC3E}">
        <p14:creationId xmlns:p14="http://schemas.microsoft.com/office/powerpoint/2010/main" val="394412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6426"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1795284" y="2682842"/>
            <a:ext cx="10547028" cy="883841"/>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RS" altLang="en-US" sz="3600" b="1" dirty="0" smtClean="0">
                <a:latin typeface="Arial" panose="020B0604020202020204" pitchFamily="34" charset="0"/>
                <a:cs typeface="Arial" panose="020B0604020202020204" pitchFamily="34" charset="0"/>
              </a:rPr>
              <a:t>ПРЕТХОДНА СТУДИЈА ИЗВОДЉИВОСТИ</a:t>
            </a:r>
          </a:p>
        </p:txBody>
      </p:sp>
    </p:spTree>
    <p:extLst>
      <p:ext uri="{BB962C8B-B14F-4D97-AF65-F5344CB8AC3E}">
        <p14:creationId xmlns:p14="http://schemas.microsoft.com/office/powerpoint/2010/main" val="11368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TextBox 6"/>
          <p:cNvSpPr txBox="1">
            <a:spLocks noChangeArrowheads="1"/>
          </p:cNvSpPr>
          <p:nvPr/>
        </p:nvSpPr>
        <p:spPr bwMode="auto">
          <a:xfrm>
            <a:off x="2676284" y="705598"/>
            <a:ext cx="259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Cyrl-RS" altLang="en-US" sz="2400" b="1" u="sng" dirty="0">
                <a:solidFill>
                  <a:srgbClr val="000000"/>
                </a:solidFill>
              </a:rPr>
              <a:t>Општи </a:t>
            </a:r>
            <a:r>
              <a:rPr lang="sr-Cyrl-RS" altLang="en-US" sz="2400" b="1" u="sng" dirty="0" smtClean="0">
                <a:solidFill>
                  <a:srgbClr val="000000"/>
                </a:solidFill>
              </a:rPr>
              <a:t>подаци:</a:t>
            </a:r>
            <a:endParaRPr lang="sr-Cyrl-RS" altLang="en-US" sz="2400" b="1" u="sng" dirty="0">
              <a:solidFill>
                <a:srgbClr val="000000"/>
              </a:solidFill>
            </a:endParaRPr>
          </a:p>
        </p:txBody>
      </p:sp>
      <p:sp>
        <p:nvSpPr>
          <p:cNvPr id="21" name="Content Placeholder 3"/>
          <p:cNvSpPr>
            <a:spLocks noGrp="1"/>
          </p:cNvSpPr>
          <p:nvPr>
            <p:ph idx="1"/>
          </p:nvPr>
        </p:nvSpPr>
        <p:spPr>
          <a:xfrm>
            <a:off x="2699312" y="1386081"/>
            <a:ext cx="8632459" cy="4583636"/>
          </a:xfrm>
        </p:spPr>
        <p:txBody>
          <a:bodyPr>
            <a:noAutofit/>
          </a:bodyPr>
          <a:lstStyle/>
          <a:p>
            <a:pPr algn="just" eaLnBrk="1" hangingPunct="1">
              <a:lnSpc>
                <a:spcPct val="100000"/>
              </a:lnSpc>
              <a:buFont typeface="Arial" pitchFamily="34" charset="0"/>
              <a:buChar char="–"/>
            </a:pPr>
            <a:r>
              <a:rPr lang="ru-RU" altLang="en-US" sz="1800" dirty="0" smtClean="0">
                <a:solidFill>
                  <a:srgbClr val="000000"/>
                </a:solidFill>
                <a:latin typeface="Arial" panose="020B0604020202020204" pitchFamily="34" charset="0"/>
                <a:cs typeface="Arial" panose="020B0604020202020204" pitchFamily="34" charset="0"/>
              </a:rPr>
              <a:t>Претходна студија изводљивости представља економску анализу Генералног пројекта изградње аутопута, са циљем да се добију поуздани показатељи на основу којих се дефинише приоритет даљег пројектовања.</a:t>
            </a:r>
          </a:p>
          <a:p>
            <a:pPr algn="just" eaLnBrk="1" hangingPunct="1">
              <a:lnSpc>
                <a:spcPct val="100000"/>
              </a:lnSpc>
              <a:spcBef>
                <a:spcPct val="0"/>
              </a:spcBef>
              <a:buFont typeface="Arial" pitchFamily="34" charset="0"/>
              <a:buChar char="–"/>
            </a:pPr>
            <a:r>
              <a:rPr lang="ru-RU" altLang="en-US" sz="1800" dirty="0" smtClean="0">
                <a:solidFill>
                  <a:srgbClr val="000000"/>
                </a:solidFill>
                <a:latin typeface="Arial" panose="020B0604020202020204" pitchFamily="34" charset="0"/>
                <a:cs typeface="Arial" panose="020B0604020202020204" pitchFamily="34" charset="0"/>
              </a:rPr>
              <a:t>С обзиром да су Генералним пројектом аутопута Бања Лука-Нови Град пројектовани варијантни коридори, процедура економског вредновања спроведена је са циљем избора најекономичније варијанте коридора.</a:t>
            </a:r>
          </a:p>
          <a:p>
            <a:pPr eaLnBrk="1" hangingPunct="1">
              <a:lnSpc>
                <a:spcPct val="100000"/>
              </a:lnSpc>
              <a:spcBef>
                <a:spcPct val="0"/>
              </a:spcBef>
              <a:buFont typeface="Wingdings" panose="05000000000000000000" pitchFamily="2" charset="2"/>
              <a:buChar char="§"/>
            </a:pPr>
            <a:endParaRPr lang="ru-RU" altLang="en-US" sz="1600" b="1" dirty="0" smtClean="0">
              <a:solidFill>
                <a:srgbClr val="000000"/>
              </a:solidFill>
              <a:latin typeface="Arial" panose="020B0604020202020204" pitchFamily="34" charset="0"/>
              <a:cs typeface="Arial" panose="020B0604020202020204" pitchFamily="34" charset="0"/>
            </a:endParaRPr>
          </a:p>
          <a:p>
            <a:pPr eaLnBrk="1" hangingPunct="1">
              <a:lnSpc>
                <a:spcPct val="100000"/>
              </a:lnSpc>
              <a:spcBef>
                <a:spcPct val="0"/>
              </a:spcBef>
              <a:buFont typeface="Wingdings" panose="05000000000000000000" pitchFamily="2" charset="2"/>
              <a:buChar char="§"/>
            </a:pPr>
            <a:r>
              <a:rPr lang="ru-RU" altLang="en-US" b="1" u="sng" dirty="0" smtClean="0">
                <a:solidFill>
                  <a:srgbClr val="000000"/>
                </a:solidFill>
                <a:latin typeface="Arial" panose="020B0604020202020204" pitchFamily="34" charset="0"/>
                <a:cs typeface="Arial" panose="020B0604020202020204" pitchFamily="34" charset="0"/>
              </a:rPr>
              <a:t>Иницијални планерски период реализације пројекта и његове експлоатације и трошкови изградње</a:t>
            </a:r>
          </a:p>
          <a:p>
            <a:pPr marL="342900" lvl="1" indent="0" algn="just" eaLnBrk="1" hangingPunct="1">
              <a:lnSpc>
                <a:spcPct val="100000"/>
              </a:lnSpc>
              <a:buFont typeface="Arial" panose="020B0604020202020204" pitchFamily="34" charset="0"/>
              <a:buNone/>
            </a:pPr>
            <a:r>
              <a:rPr lang="ru-RU" altLang="en-US" sz="1600" dirty="0" smtClean="0">
                <a:solidFill>
                  <a:srgbClr val="000000"/>
                </a:solidFill>
                <a:latin typeface="Arial" panose="020B0604020202020204" pitchFamily="34" charset="0"/>
                <a:cs typeface="Arial" panose="020B0604020202020204" pitchFamily="34" charset="0"/>
              </a:rPr>
              <a:t>•	</a:t>
            </a:r>
            <a:r>
              <a:rPr lang="ru-RU" altLang="en-US" dirty="0" smtClean="0">
                <a:solidFill>
                  <a:srgbClr val="000000"/>
                </a:solidFill>
                <a:latin typeface="Arial" panose="020B0604020202020204" pitchFamily="34" charset="0"/>
                <a:cs typeface="Arial" panose="020B0604020202020204" pitchFamily="34" charset="0"/>
              </a:rPr>
              <a:t>припремни период = 2016-2017 год.</a:t>
            </a:r>
          </a:p>
          <a:p>
            <a:pPr marL="342900" lvl="1" indent="0" algn="just" eaLnBrk="1" hangingPunct="1">
              <a:lnSpc>
                <a:spcPct val="100000"/>
              </a:lnSpc>
              <a:buFont typeface="Arial" panose="020B0604020202020204" pitchFamily="34" charset="0"/>
              <a:buNone/>
            </a:pPr>
            <a:r>
              <a:rPr lang="ru-RU" altLang="en-US" dirty="0" smtClean="0">
                <a:solidFill>
                  <a:srgbClr val="000000"/>
                </a:solidFill>
                <a:latin typeface="Arial" panose="020B0604020202020204" pitchFamily="34" charset="0"/>
                <a:cs typeface="Arial" panose="020B0604020202020204" pitchFamily="34" charset="0"/>
              </a:rPr>
              <a:t>•	период реализације пројекта изградње = 2017-2020 год.</a:t>
            </a:r>
          </a:p>
          <a:p>
            <a:pPr marL="342900" lvl="1" indent="0" algn="just" eaLnBrk="1" hangingPunct="1">
              <a:lnSpc>
                <a:spcPct val="100000"/>
              </a:lnSpc>
              <a:buFont typeface="Arial" panose="020B0604020202020204" pitchFamily="34" charset="0"/>
              <a:buNone/>
            </a:pPr>
            <a:r>
              <a:rPr lang="ru-RU" altLang="en-US" dirty="0" smtClean="0">
                <a:solidFill>
                  <a:srgbClr val="000000"/>
                </a:solidFill>
                <a:latin typeface="Arial" panose="020B0604020202020204" pitchFamily="34" charset="0"/>
                <a:cs typeface="Arial" panose="020B0604020202020204" pitchFamily="34" charset="0"/>
              </a:rPr>
              <a:t>•	прва година пуштања изграђеног пута у експлоатацију = 2021 </a:t>
            </a:r>
            <a:r>
              <a:rPr lang="en-US" altLang="en-US" dirty="0" smtClean="0">
                <a:solidFill>
                  <a:srgbClr val="000000"/>
                </a:solidFill>
                <a:latin typeface="Arial" panose="020B0604020202020204" pitchFamily="34" charset="0"/>
                <a:cs typeface="Arial" panose="020B0604020202020204" pitchFamily="34" charset="0"/>
              </a:rPr>
              <a:t>  </a:t>
            </a:r>
            <a:r>
              <a:rPr lang="ru-RU" altLang="en-US" dirty="0" smtClean="0">
                <a:solidFill>
                  <a:srgbClr val="000000"/>
                </a:solidFill>
                <a:latin typeface="Arial" panose="020B0604020202020204" pitchFamily="34" charset="0"/>
                <a:cs typeface="Arial" panose="020B0604020202020204" pitchFamily="34" charset="0"/>
              </a:rPr>
              <a:t>год.</a:t>
            </a:r>
          </a:p>
          <a:p>
            <a:pPr marL="342900" lvl="1" indent="0" algn="just" eaLnBrk="1" hangingPunct="1">
              <a:lnSpc>
                <a:spcPct val="100000"/>
              </a:lnSpc>
              <a:buFont typeface="Arial" panose="020B0604020202020204" pitchFamily="34" charset="0"/>
              <a:buNone/>
            </a:pPr>
            <a:r>
              <a:rPr lang="ru-RU" altLang="en-US" dirty="0" smtClean="0">
                <a:solidFill>
                  <a:srgbClr val="000000"/>
                </a:solidFill>
                <a:latin typeface="Arial" panose="020B0604020202020204" pitchFamily="34" charset="0"/>
                <a:cs typeface="Arial" panose="020B0604020202020204" pitchFamily="34" charset="0"/>
              </a:rPr>
              <a:t>•	период експлоатације = 2021-2041 год.</a:t>
            </a:r>
          </a:p>
          <a:p>
            <a:pPr marL="342900" lvl="1" indent="0" algn="just" eaLnBrk="1" hangingPunct="1">
              <a:lnSpc>
                <a:spcPct val="100000"/>
              </a:lnSpc>
              <a:buFont typeface="Arial" panose="020B0604020202020204" pitchFamily="34" charset="0"/>
              <a:buNone/>
            </a:pPr>
            <a:r>
              <a:rPr lang="ru-RU" altLang="en-US" dirty="0" smtClean="0">
                <a:solidFill>
                  <a:srgbClr val="000000"/>
                </a:solidFill>
                <a:latin typeface="Arial" panose="020B0604020202020204" pitchFamily="34" charset="0"/>
                <a:cs typeface="Arial" panose="020B0604020202020204" pitchFamily="34" charset="0"/>
              </a:rPr>
              <a:t>•	хоризонт посматрања 25 година = 2017-2041 год.</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1771" y="5969717"/>
            <a:ext cx="69976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69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p:cTn id="13"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 calcmode="lin" valueType="num">
                                      <p:cBhvr>
                                        <p:cTn id="20"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2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 calcmode="lin" valueType="num">
                                      <p:cBhvr>
                                        <p:cTn id="27" dur="5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1">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21">
                                            <p:txEl>
                                              <p:pRg st="3" end="3"/>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 calcmode="lin" valueType="num">
                                      <p:cBhvr>
                                        <p:cTn id="32" dur="5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21">
                                            <p:txEl>
                                              <p:pRg st="4" end="4"/>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xEl>
                                              <p:pRg st="5" end="5"/>
                                            </p:txEl>
                                          </p:spTgt>
                                        </p:tgtEl>
                                        <p:attrNameLst>
                                          <p:attrName>style.visibility</p:attrName>
                                        </p:attrNameLst>
                                      </p:cBhvr>
                                      <p:to>
                                        <p:strVal val="visible"/>
                                      </p:to>
                                    </p:set>
                                    <p:anim calcmode="lin" valueType="num">
                                      <p:cBhvr>
                                        <p:cTn id="37" dur="500" fill="hold"/>
                                        <p:tgtEl>
                                          <p:spTgt spid="2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1">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21">
                                            <p:txEl>
                                              <p:pRg st="5" end="5"/>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xEl>
                                              <p:pRg st="6" end="6"/>
                                            </p:txEl>
                                          </p:spTgt>
                                        </p:tgtEl>
                                        <p:attrNameLst>
                                          <p:attrName>style.visibility</p:attrName>
                                        </p:attrNameLst>
                                      </p:cBhvr>
                                      <p:to>
                                        <p:strVal val="visible"/>
                                      </p:to>
                                    </p:set>
                                    <p:anim calcmode="lin" valueType="num">
                                      <p:cBhvr>
                                        <p:cTn id="42" dur="500" fill="hold"/>
                                        <p:tgtEl>
                                          <p:spTgt spid="21">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21">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21">
                                            <p:txEl>
                                              <p:pRg st="6" end="6"/>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1">
                                            <p:txEl>
                                              <p:pRg st="7" end="7"/>
                                            </p:txEl>
                                          </p:spTgt>
                                        </p:tgtEl>
                                        <p:attrNameLst>
                                          <p:attrName>style.visibility</p:attrName>
                                        </p:attrNameLst>
                                      </p:cBhvr>
                                      <p:to>
                                        <p:strVal val="visible"/>
                                      </p:to>
                                    </p:set>
                                    <p:anim calcmode="lin" valueType="num">
                                      <p:cBhvr>
                                        <p:cTn id="47" dur="500" fill="hold"/>
                                        <p:tgtEl>
                                          <p:spTgt spid="21">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21">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21">
                                            <p:txEl>
                                              <p:pRg st="7" end="7"/>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xEl>
                                              <p:pRg st="8" end="8"/>
                                            </p:txEl>
                                          </p:spTgt>
                                        </p:tgtEl>
                                        <p:attrNameLst>
                                          <p:attrName>style.visibility</p:attrName>
                                        </p:attrNameLst>
                                      </p:cBhvr>
                                      <p:to>
                                        <p:strVal val="visible"/>
                                      </p:to>
                                    </p:set>
                                    <p:anim calcmode="lin" valueType="num">
                                      <p:cBhvr>
                                        <p:cTn id="52" dur="500" fill="hold"/>
                                        <p:tgtEl>
                                          <p:spTgt spid="21">
                                            <p:txEl>
                                              <p:pRg st="8" end="8"/>
                                            </p:txEl>
                                          </p:spTgt>
                                        </p:tgtEl>
                                        <p:attrNameLst>
                                          <p:attrName>ppt_w</p:attrName>
                                        </p:attrNameLst>
                                      </p:cBhvr>
                                      <p:tavLst>
                                        <p:tav tm="0">
                                          <p:val>
                                            <p:fltVal val="0"/>
                                          </p:val>
                                        </p:tav>
                                        <p:tav tm="100000">
                                          <p:val>
                                            <p:strVal val="#ppt_w"/>
                                          </p:val>
                                        </p:tav>
                                      </p:tavLst>
                                    </p:anim>
                                    <p:anim calcmode="lin" valueType="num">
                                      <p:cBhvr>
                                        <p:cTn id="53" dur="500" fill="hold"/>
                                        <p:tgtEl>
                                          <p:spTgt spid="21">
                                            <p:txEl>
                                              <p:pRg st="8" end="8"/>
                                            </p:txEl>
                                          </p:spTgt>
                                        </p:tgtEl>
                                        <p:attrNameLst>
                                          <p:attrName>ppt_h</p:attrName>
                                        </p:attrNameLst>
                                      </p:cBhvr>
                                      <p:tavLst>
                                        <p:tav tm="0">
                                          <p:val>
                                            <p:fltVal val="0"/>
                                          </p:val>
                                        </p:tav>
                                        <p:tav tm="100000">
                                          <p:val>
                                            <p:strVal val="#ppt_h"/>
                                          </p:val>
                                        </p:tav>
                                      </p:tavLst>
                                    </p:anim>
                                    <p:animEffect transition="in" filter="fade">
                                      <p:cBhvr>
                                        <p:cTn id="54"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1657"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TextBox 4"/>
          <p:cNvSpPr txBox="1">
            <a:spLocks noChangeArrowheads="1"/>
          </p:cNvSpPr>
          <p:nvPr/>
        </p:nvSpPr>
        <p:spPr bwMode="auto">
          <a:xfrm>
            <a:off x="2386586" y="727346"/>
            <a:ext cx="79105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sr-Cyrl-CS" altLang="en-US" sz="2400" b="1" u="sng" dirty="0">
                <a:solidFill>
                  <a:srgbClr val="000000"/>
                </a:solidFill>
              </a:rPr>
              <a:t>Трошкови градње аутопута Бања Лука-Нови </a:t>
            </a:r>
            <a:r>
              <a:rPr lang="sr-Cyrl-RS" altLang="en-US" sz="2400" b="1" u="sng" dirty="0">
                <a:solidFill>
                  <a:srgbClr val="000000"/>
                </a:solidFill>
              </a:rPr>
              <a:t>Г</a:t>
            </a:r>
            <a:r>
              <a:rPr lang="sr-Cyrl-CS" altLang="en-US" sz="2400" b="1" u="sng" dirty="0">
                <a:solidFill>
                  <a:srgbClr val="000000"/>
                </a:solidFill>
              </a:rPr>
              <a:t>рад</a:t>
            </a:r>
            <a:r>
              <a:rPr lang="sr-Cyrl-CS" altLang="en-US" sz="2400" b="1" dirty="0">
                <a:solidFill>
                  <a:srgbClr val="000000"/>
                </a:solidFill>
              </a:rPr>
              <a:t>:</a:t>
            </a:r>
            <a:endParaRPr lang="sr-Latn-RS" altLang="en-US" sz="24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44814041"/>
              </p:ext>
            </p:extLst>
          </p:nvPr>
        </p:nvGraphicFramePr>
        <p:xfrm>
          <a:off x="2604110" y="1360847"/>
          <a:ext cx="8128000" cy="1224280"/>
        </p:xfrm>
        <a:graphic>
          <a:graphicData uri="http://schemas.openxmlformats.org/drawingml/2006/table">
            <a:tbl>
              <a:tblPr firstRow="1" bandRow="1">
                <a:tableStyleId>{C083E6E3-FA7D-4D7B-A595-EF9225AFEA82}</a:tableStyleId>
              </a:tblPr>
              <a:tblGrid>
                <a:gridCol w="2032000"/>
                <a:gridCol w="2032000"/>
                <a:gridCol w="2032000"/>
                <a:gridCol w="2032000"/>
              </a:tblGrid>
              <a:tr h="150706">
                <a:tc>
                  <a:txBody>
                    <a:bodyPr/>
                    <a:lstStyle/>
                    <a:p>
                      <a:pPr algn="ctr"/>
                      <a:r>
                        <a:rPr lang="sr-Cyrl-RS" sz="1600" dirty="0" smtClean="0">
                          <a:solidFill>
                            <a:srgbClr val="000000"/>
                          </a:solidFill>
                          <a:latin typeface="Arial" panose="020B0604020202020204" pitchFamily="34" charset="0"/>
                          <a:cs typeface="Arial" panose="020B0604020202020204" pitchFamily="34" charset="0"/>
                        </a:rPr>
                        <a:t>Трошкови</a:t>
                      </a:r>
                      <a:r>
                        <a:rPr lang="sr-Cyrl-RS" sz="1600" baseline="0" dirty="0" smtClean="0">
                          <a:solidFill>
                            <a:srgbClr val="000000"/>
                          </a:solidFill>
                          <a:latin typeface="Arial" panose="020B0604020202020204" pitchFamily="34" charset="0"/>
                          <a:cs typeface="Arial" panose="020B0604020202020204" pitchFamily="34" charset="0"/>
                        </a:rPr>
                        <a:t> (мил.€)</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600" dirty="0" smtClean="0">
                          <a:solidFill>
                            <a:srgbClr val="000000"/>
                          </a:solidFill>
                          <a:latin typeface="Arial" panose="020B0604020202020204" pitchFamily="34" charset="0"/>
                          <a:cs typeface="Arial" panose="020B0604020202020204" pitchFamily="34" charset="0"/>
                        </a:rPr>
                        <a:t>Варијанта 1</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600" dirty="0" smtClean="0">
                          <a:solidFill>
                            <a:srgbClr val="000000"/>
                          </a:solidFill>
                          <a:latin typeface="Arial" panose="020B0604020202020204" pitchFamily="34" charset="0"/>
                          <a:cs typeface="Arial" panose="020B0604020202020204" pitchFamily="34" charset="0"/>
                        </a:rPr>
                        <a:t>Варијанта 2</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600" dirty="0" smtClean="0">
                          <a:solidFill>
                            <a:srgbClr val="000000"/>
                          </a:solidFill>
                          <a:latin typeface="Arial" panose="020B0604020202020204" pitchFamily="34" charset="0"/>
                          <a:cs typeface="Arial" panose="020B0604020202020204" pitchFamily="34" charset="0"/>
                        </a:rPr>
                        <a:t>Варијанта 3</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400" dirty="0" smtClean="0">
                          <a:solidFill>
                            <a:srgbClr val="000000"/>
                          </a:solidFill>
                          <a:latin typeface="Arial" panose="020B0604020202020204" pitchFamily="34" charset="0"/>
                          <a:cs typeface="Arial" panose="020B0604020202020204" pitchFamily="34" charset="0"/>
                        </a:rPr>
                        <a:t>Финансијски трошкови</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803,59</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680,31</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886,89</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sz="1400" dirty="0" smtClean="0">
                          <a:solidFill>
                            <a:srgbClr val="000000"/>
                          </a:solidFill>
                          <a:latin typeface="Arial" panose="020B0604020202020204" pitchFamily="34" charset="0"/>
                          <a:cs typeface="Arial" panose="020B0604020202020204" pitchFamily="34" charset="0"/>
                        </a:rPr>
                        <a:t>Економски трошкови</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642,87</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544,25</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Cyrl-RS" sz="1400" b="1" dirty="0" smtClean="0">
                          <a:solidFill>
                            <a:srgbClr val="000000"/>
                          </a:solidFill>
                          <a:latin typeface="Arial" panose="020B0604020202020204" pitchFamily="34" charset="0"/>
                          <a:cs typeface="Arial" panose="020B0604020202020204" pitchFamily="34" charset="0"/>
                        </a:rPr>
                        <a:t>709,51</a:t>
                      </a:r>
                      <a:endParaRPr lang="en-US" sz="1400"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TextBox 3"/>
          <p:cNvSpPr txBox="1">
            <a:spLocks noChangeArrowheads="1"/>
          </p:cNvSpPr>
          <p:nvPr/>
        </p:nvSpPr>
        <p:spPr bwMode="auto">
          <a:xfrm>
            <a:off x="2511128" y="3107421"/>
            <a:ext cx="50915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Cyrl-RS" altLang="en-US" sz="2200" b="1" u="sng" dirty="0">
                <a:solidFill>
                  <a:srgbClr val="000000"/>
                </a:solidFill>
              </a:rPr>
              <a:t>Директне </a:t>
            </a:r>
            <a:r>
              <a:rPr lang="sr-Cyrl-RS" altLang="en-US" sz="2200" b="1" u="sng" dirty="0" smtClean="0">
                <a:solidFill>
                  <a:srgbClr val="000000"/>
                </a:solidFill>
              </a:rPr>
              <a:t>користи:</a:t>
            </a:r>
            <a:endParaRPr lang="sr-Latn-RS" altLang="en-US" sz="2200" b="1" u="sng" dirty="0">
              <a:solidFill>
                <a:srgbClr val="000000"/>
              </a:solidFill>
            </a:endParaRPr>
          </a:p>
        </p:txBody>
      </p:sp>
      <p:sp>
        <p:nvSpPr>
          <p:cNvPr id="24" name="TextBox 4"/>
          <p:cNvSpPr txBox="1">
            <a:spLocks noChangeArrowheads="1"/>
          </p:cNvSpPr>
          <p:nvPr/>
        </p:nvSpPr>
        <p:spPr bwMode="auto">
          <a:xfrm>
            <a:off x="2386586" y="3690896"/>
            <a:ext cx="4992114"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sr-Cyrl-RS" altLang="en-US" sz="1600" dirty="0">
                <a:solidFill>
                  <a:srgbClr val="000000"/>
                </a:solidFill>
              </a:rPr>
              <a:t>Директне економске користи од изградње </a:t>
            </a:r>
            <a:r>
              <a:rPr lang="sr-Latn-RS" altLang="en-US" sz="1600" dirty="0">
                <a:solidFill>
                  <a:srgbClr val="000000"/>
                </a:solidFill>
              </a:rPr>
              <a:t>a</a:t>
            </a:r>
            <a:r>
              <a:rPr lang="sr-Cyrl-RS" altLang="en-US" sz="1600" dirty="0">
                <a:solidFill>
                  <a:srgbClr val="000000"/>
                </a:solidFill>
              </a:rPr>
              <a:t>утопута Бања Лука-Нови Град су :</a:t>
            </a:r>
          </a:p>
          <a:p>
            <a:pPr marL="285750" indent="-285750" algn="just">
              <a:buFont typeface="Arial" panose="020B0604020202020204" pitchFamily="34" charset="0"/>
              <a:buChar char="•"/>
            </a:pPr>
            <a:r>
              <a:rPr lang="sr-Cyrl-RS" altLang="en-US" sz="1600" dirty="0" smtClean="0">
                <a:solidFill>
                  <a:srgbClr val="000000"/>
                </a:solidFill>
              </a:rPr>
              <a:t>уштеде </a:t>
            </a:r>
            <a:r>
              <a:rPr lang="sr-Cyrl-RS" altLang="en-US" sz="1600" dirty="0">
                <a:solidFill>
                  <a:srgbClr val="000000"/>
                </a:solidFill>
              </a:rPr>
              <a:t>трошкова времена путовања - </a:t>
            </a:r>
            <a:r>
              <a:rPr lang="sr-Latn-RS" altLang="en-US" sz="1600" dirty="0" smtClean="0">
                <a:solidFill>
                  <a:srgbClr val="000000"/>
                </a:solidFill>
              </a:rPr>
              <a:t>VOT</a:t>
            </a:r>
            <a:endParaRPr lang="sr-Latn-RS" altLang="en-US" sz="1600" dirty="0">
              <a:solidFill>
                <a:srgbClr val="000000"/>
              </a:solidFill>
            </a:endParaRPr>
          </a:p>
          <a:p>
            <a:pPr marL="285750" indent="-285750" algn="just">
              <a:buFont typeface="Arial" panose="020B0604020202020204" pitchFamily="34" charset="0"/>
              <a:buChar char="•"/>
            </a:pPr>
            <a:r>
              <a:rPr lang="sr-Cyrl-RS" altLang="en-US" sz="1600" dirty="0" smtClean="0">
                <a:solidFill>
                  <a:srgbClr val="000000"/>
                </a:solidFill>
              </a:rPr>
              <a:t>уштеде </a:t>
            </a:r>
            <a:r>
              <a:rPr lang="sr-Cyrl-RS" altLang="en-US" sz="1600" dirty="0">
                <a:solidFill>
                  <a:srgbClr val="000000"/>
                </a:solidFill>
              </a:rPr>
              <a:t>оперативних трошкова возила - </a:t>
            </a:r>
            <a:r>
              <a:rPr lang="sr-Latn-RS" altLang="en-US" sz="1600" dirty="0" smtClean="0">
                <a:solidFill>
                  <a:srgbClr val="000000"/>
                </a:solidFill>
              </a:rPr>
              <a:t>VOC</a:t>
            </a:r>
            <a:endParaRPr lang="sr-Latn-RS" altLang="en-US" sz="1600" dirty="0">
              <a:solidFill>
                <a:srgbClr val="000000"/>
              </a:solidFill>
            </a:endParaRPr>
          </a:p>
          <a:p>
            <a:pPr marL="285750" indent="-285750" algn="just">
              <a:buFont typeface="Arial" panose="020B0604020202020204" pitchFamily="34" charset="0"/>
              <a:buChar char="•"/>
            </a:pPr>
            <a:r>
              <a:rPr lang="sr-Cyrl-RS" altLang="en-US" sz="1600" dirty="0" smtClean="0">
                <a:solidFill>
                  <a:srgbClr val="000000"/>
                </a:solidFill>
              </a:rPr>
              <a:t>уштеде </a:t>
            </a:r>
            <a:r>
              <a:rPr lang="sr-Cyrl-RS" altLang="en-US" sz="1600" dirty="0">
                <a:solidFill>
                  <a:srgbClr val="000000"/>
                </a:solidFill>
              </a:rPr>
              <a:t>трошкова саобраћајних незгода и</a:t>
            </a:r>
          </a:p>
          <a:p>
            <a:pPr marL="285750" indent="-285750" algn="just">
              <a:buFont typeface="Arial" panose="020B0604020202020204" pitchFamily="34" charset="0"/>
              <a:buChar char="•"/>
            </a:pPr>
            <a:r>
              <a:rPr lang="sr-Cyrl-RS" altLang="en-US" sz="1600" dirty="0" smtClean="0">
                <a:solidFill>
                  <a:srgbClr val="000000"/>
                </a:solidFill>
              </a:rPr>
              <a:t>еколошке </a:t>
            </a:r>
            <a:r>
              <a:rPr lang="sr-Cyrl-RS" altLang="en-US" sz="1600" dirty="0">
                <a:solidFill>
                  <a:srgbClr val="000000"/>
                </a:solidFill>
              </a:rPr>
              <a:t>уштеде - смањење загађивања ваздуха (смањење емисије штетних материја).</a:t>
            </a:r>
          </a:p>
        </p:txBody>
      </p:sp>
      <p:pic>
        <p:nvPicPr>
          <p:cNvPr id="8" name="Picture 7"/>
          <p:cNvPicPr>
            <a:picLocks noChangeAspect="1"/>
          </p:cNvPicPr>
          <p:nvPr/>
        </p:nvPicPr>
        <p:blipFill>
          <a:blip r:embed="rId4"/>
          <a:stretch>
            <a:fillRect/>
          </a:stretch>
        </p:blipFill>
        <p:spPr>
          <a:xfrm>
            <a:off x="7489902" y="3166996"/>
            <a:ext cx="4365427" cy="234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832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6530" y="5965430"/>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TextBox 20"/>
          <p:cNvSpPr txBox="1"/>
          <p:nvPr/>
        </p:nvSpPr>
        <p:spPr>
          <a:xfrm>
            <a:off x="2600323" y="730683"/>
            <a:ext cx="9343500" cy="3231654"/>
          </a:xfrm>
          <a:prstGeom prst="rect">
            <a:avLst/>
          </a:prstGeom>
          <a:noFill/>
        </p:spPr>
        <p:txBody>
          <a:bodyPr wrap="square">
            <a:spAutoFit/>
          </a:bodyPr>
          <a:lstStyle/>
          <a:p>
            <a:pPr algn="just">
              <a:defRPr/>
            </a:pPr>
            <a:r>
              <a:rPr lang="sr-Cyrl-CS" sz="2800" b="1" dirty="0">
                <a:solidFill>
                  <a:srgbClr val="000000"/>
                </a:solidFill>
                <a:latin typeface="Arial" panose="020B0604020202020204" pitchFamily="34" charset="0"/>
                <a:cs typeface="Arial" panose="020B0604020202020204" pitchFamily="34" charset="0"/>
              </a:rPr>
              <a:t>Економски показатељи </a:t>
            </a:r>
            <a:r>
              <a:rPr lang="sr-Cyrl-CS" sz="2800" b="1" dirty="0" smtClean="0">
                <a:solidFill>
                  <a:srgbClr val="000000"/>
                </a:solidFill>
                <a:latin typeface="Arial" panose="020B0604020202020204" pitchFamily="34" charset="0"/>
                <a:cs typeface="Arial" panose="020B0604020202020204" pitchFamily="34" charset="0"/>
              </a:rPr>
              <a:t>пројекта</a:t>
            </a:r>
          </a:p>
          <a:p>
            <a:pPr algn="just">
              <a:defRPr/>
            </a:pPr>
            <a:endParaRPr lang="sr-Cyrl-CS" sz="1600" b="1" dirty="0">
              <a:solidFill>
                <a:srgbClr val="000000"/>
              </a:solidFill>
              <a:latin typeface="Arial" panose="020B0604020202020204" pitchFamily="34" charset="0"/>
              <a:cs typeface="Arial" panose="020B0604020202020204" pitchFamily="34" charset="0"/>
            </a:endParaRPr>
          </a:p>
          <a:p>
            <a:pPr algn="just">
              <a:defRPr/>
            </a:pPr>
            <a:r>
              <a:rPr lang="sr-Cyrl-CS" dirty="0">
                <a:solidFill>
                  <a:srgbClr val="000000"/>
                </a:solidFill>
                <a:latin typeface="Arial" panose="020B0604020202020204" pitchFamily="34" charset="0"/>
                <a:cs typeface="Arial" panose="020B0604020202020204" pitchFamily="34" charset="0"/>
              </a:rPr>
              <a:t>На основу очекиваних економских користи и трошкова изградње и одржавања које се очекују у 2</a:t>
            </a:r>
            <a:r>
              <a:rPr lang="en-US" dirty="0">
                <a:solidFill>
                  <a:srgbClr val="000000"/>
                </a:solidFill>
                <a:latin typeface="Arial" panose="020B0604020202020204" pitchFamily="34" charset="0"/>
                <a:cs typeface="Arial" panose="020B0604020202020204" pitchFamily="34" charset="0"/>
              </a:rPr>
              <a:t>5</a:t>
            </a:r>
            <a:r>
              <a:rPr lang="sr-Cyrl-CS" dirty="0">
                <a:solidFill>
                  <a:srgbClr val="000000"/>
                </a:solidFill>
                <a:latin typeface="Arial" panose="020B0604020202020204" pitchFamily="34" charset="0"/>
                <a:cs typeface="Arial" panose="020B0604020202020204" pitchFamily="34" charset="0"/>
              </a:rPr>
              <a:t>-то годишњем периоду експлоатације </a:t>
            </a:r>
            <a:r>
              <a:rPr lang="sr-Cyrl-CS" dirty="0" smtClean="0">
                <a:solidFill>
                  <a:srgbClr val="000000"/>
                </a:solidFill>
                <a:latin typeface="Arial" panose="020B0604020202020204" pitchFamily="34" charset="0"/>
                <a:cs typeface="Arial" panose="020B0604020202020204" pitchFamily="34" charset="0"/>
              </a:rPr>
              <a:t>аутопута, </a:t>
            </a:r>
            <a:r>
              <a:rPr lang="sr-Cyrl-CS" dirty="0">
                <a:solidFill>
                  <a:srgbClr val="000000"/>
                </a:solidFill>
                <a:latin typeface="Arial" panose="020B0604020202020204" pitchFamily="34" charset="0"/>
                <a:cs typeface="Arial" panose="020B0604020202020204" pitchFamily="34" charset="0"/>
              </a:rPr>
              <a:t>применом </a:t>
            </a:r>
            <a:r>
              <a:rPr lang="en-US" dirty="0">
                <a:solidFill>
                  <a:srgbClr val="000000"/>
                </a:solidFill>
                <a:latin typeface="Arial" panose="020B0604020202020204" pitchFamily="34" charset="0"/>
                <a:cs typeface="Arial" panose="020B0604020202020204" pitchFamily="34" charset="0"/>
              </a:rPr>
              <a:t>C-B (</a:t>
            </a:r>
            <a:r>
              <a:rPr lang="sr-Latn-CS" dirty="0">
                <a:solidFill>
                  <a:srgbClr val="000000"/>
                </a:solidFill>
                <a:latin typeface="Arial" panose="020B0604020202020204" pitchFamily="34" charset="0"/>
                <a:cs typeface="Arial" panose="020B0604020202020204" pitchFamily="34" charset="0"/>
              </a:rPr>
              <a:t>cost-benefit) </a:t>
            </a:r>
            <a:r>
              <a:rPr lang="sr-Cyrl-CS" dirty="0">
                <a:solidFill>
                  <a:srgbClr val="000000"/>
                </a:solidFill>
                <a:latin typeface="Arial" panose="020B0604020202020204" pitchFamily="34" charset="0"/>
                <a:cs typeface="Arial" panose="020B0604020202020204" pitchFamily="34" charset="0"/>
              </a:rPr>
              <a:t>методе :</a:t>
            </a:r>
            <a:endParaRPr lang="sr-Latn-RS"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CS" dirty="0">
                <a:solidFill>
                  <a:srgbClr val="000000"/>
                </a:solidFill>
                <a:latin typeface="Arial" panose="020B0604020202020204" pitchFamily="34" charset="0"/>
                <a:cs typeface="Arial" panose="020B0604020202020204" pitchFamily="34" charset="0"/>
              </a:rPr>
              <a:t>у условима постојећег стања (без инвестиције у пројекат) и </a:t>
            </a:r>
            <a:endParaRPr lang="sr-Latn-RS"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CS" dirty="0">
                <a:solidFill>
                  <a:srgbClr val="000000"/>
                </a:solidFill>
                <a:latin typeface="Arial" panose="020B0604020202020204" pitchFamily="34" charset="0"/>
                <a:cs typeface="Arial" panose="020B0604020202020204" pitchFamily="34" charset="0"/>
              </a:rPr>
              <a:t>у условима након изградње саобраћајнице (са инвестицијом у пројекат) </a:t>
            </a:r>
          </a:p>
          <a:p>
            <a:pPr algn="just">
              <a:defRPr/>
            </a:pPr>
            <a:r>
              <a:rPr lang="ru-RU" dirty="0">
                <a:solidFill>
                  <a:srgbClr val="000000"/>
                </a:solidFill>
                <a:latin typeface="Arial" panose="020B0604020202020204" pitchFamily="34" charset="0"/>
                <a:cs typeface="Arial" panose="020B0604020202020204" pitchFamily="34" charset="0"/>
              </a:rPr>
              <a:t>за сва варијантна решења пројекта утврђени су  динамички показатељи економског вредновања: </a:t>
            </a:r>
            <a:r>
              <a:rPr lang="ru-RU" b="1" dirty="0">
                <a:solidFill>
                  <a:srgbClr val="000000"/>
                </a:solidFill>
                <a:latin typeface="Arial" panose="020B0604020202020204" pitchFamily="34" charset="0"/>
                <a:cs typeface="Arial" panose="020B0604020202020204" pitchFamily="34" charset="0"/>
              </a:rPr>
              <a:t>економска нето садашња вредност ENPV, економска интерна стопа рентабилности EIRR и однос трошкова и користи BCR.</a:t>
            </a:r>
          </a:p>
          <a:p>
            <a:pPr algn="just">
              <a:defRPr/>
            </a:pPr>
            <a:endParaRPr lang="sr-Latn-RS" sz="1600" b="1" dirty="0"/>
          </a:p>
        </p:txBody>
      </p:sp>
      <p:sp>
        <p:nvSpPr>
          <p:cNvPr id="22" name="TextBox 4"/>
          <p:cNvSpPr txBox="1">
            <a:spLocks noChangeArrowheads="1"/>
          </p:cNvSpPr>
          <p:nvPr/>
        </p:nvSpPr>
        <p:spPr bwMode="auto">
          <a:xfrm>
            <a:off x="441129" y="3777671"/>
            <a:ext cx="7308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sr-Cyrl-RS" altLang="en-US" b="1" u="sng" dirty="0">
                <a:solidFill>
                  <a:srgbClr val="000000"/>
                </a:solidFill>
              </a:rPr>
              <a:t>Економски </a:t>
            </a:r>
            <a:r>
              <a:rPr lang="sr-Cyrl-RS" altLang="en-US" b="1" u="sng" dirty="0" smtClean="0">
                <a:solidFill>
                  <a:srgbClr val="000000"/>
                </a:solidFill>
              </a:rPr>
              <a:t>показатељи</a:t>
            </a:r>
            <a:r>
              <a:rPr lang="sr-Cyrl-RS" altLang="en-US" b="1" dirty="0" smtClean="0">
                <a:solidFill>
                  <a:srgbClr val="000000"/>
                </a:solidFill>
              </a:rPr>
              <a:t>:</a:t>
            </a:r>
            <a:endParaRPr lang="sr-Latn-RS" altLang="en-US" b="1"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05173071"/>
              </p:ext>
            </p:extLst>
          </p:nvPr>
        </p:nvGraphicFramePr>
        <p:xfrm>
          <a:off x="3151047" y="4335781"/>
          <a:ext cx="8128000" cy="1483360"/>
        </p:xfrm>
        <a:graphic>
          <a:graphicData uri="http://schemas.openxmlformats.org/drawingml/2006/table">
            <a:tbl>
              <a:tblPr firstRow="1" bandRow="1">
                <a:tableStyleId>{C083E6E3-FA7D-4D7B-A595-EF9225AFEA82}</a:tableStyleId>
              </a:tblPr>
              <a:tblGrid>
                <a:gridCol w="1952903"/>
                <a:gridCol w="2111097"/>
                <a:gridCol w="2032000"/>
                <a:gridCol w="2032000"/>
              </a:tblGrid>
              <a:tr h="370840">
                <a:tc>
                  <a:txBody>
                    <a:bodyPr/>
                    <a:lstStyle/>
                    <a:p>
                      <a:pPr algn="ctr"/>
                      <a:r>
                        <a:rPr lang="sr-Cyrl-RS" dirty="0" smtClean="0">
                          <a:solidFill>
                            <a:srgbClr val="0000CC"/>
                          </a:solidFill>
                          <a:latin typeface="Arial" panose="020B0604020202020204" pitchFamily="34" charset="0"/>
                          <a:cs typeface="Arial" panose="020B0604020202020204" pitchFamily="34" charset="0"/>
                        </a:rPr>
                        <a:t>Варијанте</a:t>
                      </a:r>
                      <a:endParaRPr lang="en-US"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dirty="0" smtClean="0">
                          <a:solidFill>
                            <a:srgbClr val="0000CC"/>
                          </a:solidFill>
                          <a:latin typeface="Arial" panose="020B0604020202020204" pitchFamily="34" charset="0"/>
                          <a:cs typeface="Arial" panose="020B0604020202020204" pitchFamily="34" charset="0"/>
                        </a:rPr>
                        <a:t>EIRR&gt;OCK (%)</a:t>
                      </a:r>
                      <a:endParaRPr lang="en-US"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dirty="0" smtClean="0">
                          <a:solidFill>
                            <a:srgbClr val="0000CC"/>
                          </a:solidFill>
                          <a:latin typeface="Arial" panose="020B0604020202020204" pitchFamily="34" charset="0"/>
                          <a:cs typeface="Arial" panose="020B0604020202020204" pitchFamily="34" charset="0"/>
                        </a:rPr>
                        <a:t>ENPV (mil.€)&gt;0</a:t>
                      </a:r>
                      <a:endParaRPr lang="en-US"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dirty="0" smtClean="0">
                          <a:solidFill>
                            <a:srgbClr val="0000CC"/>
                          </a:solidFill>
                          <a:latin typeface="Arial" panose="020B0604020202020204" pitchFamily="34" charset="0"/>
                          <a:cs typeface="Arial" panose="020B0604020202020204" pitchFamily="34" charset="0"/>
                        </a:rPr>
                        <a:t>BCR&gt;1</a:t>
                      </a:r>
                      <a:endParaRPr lang="en-US" dirty="0">
                        <a:solidFill>
                          <a:srgbClr val="0000C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dirty="0" smtClean="0">
                          <a:solidFill>
                            <a:srgbClr val="000000"/>
                          </a:solidFill>
                          <a:latin typeface="Arial" panose="020B0604020202020204" pitchFamily="34" charset="0"/>
                          <a:cs typeface="Arial" panose="020B0604020202020204" pitchFamily="34" charset="0"/>
                        </a:rPr>
                        <a:t>Варијанта 1</a:t>
                      </a:r>
                      <a:endParaRPr lang="en-US"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3.49</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-118.63</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0.73</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dirty="0" smtClean="0">
                          <a:solidFill>
                            <a:srgbClr val="000000"/>
                          </a:solidFill>
                          <a:latin typeface="Arial" panose="020B0604020202020204" pitchFamily="34" charset="0"/>
                          <a:cs typeface="Arial" panose="020B0604020202020204" pitchFamily="34" charset="0"/>
                        </a:rPr>
                        <a:t>Варијанта 2</a:t>
                      </a:r>
                      <a:endParaRPr lang="en-US"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5.85</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60.09</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1.12</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sr-Cyrl-RS" dirty="0" smtClean="0">
                          <a:solidFill>
                            <a:srgbClr val="000000"/>
                          </a:solidFill>
                          <a:latin typeface="Arial" panose="020B0604020202020204" pitchFamily="34" charset="0"/>
                          <a:cs typeface="Arial" panose="020B0604020202020204" pitchFamily="34" charset="0"/>
                        </a:rPr>
                        <a:t>Варијанта 3</a:t>
                      </a:r>
                      <a:endParaRPr lang="en-US"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1.55</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-277.15</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r-Latn-RS" b="1" dirty="0" smtClean="0">
                          <a:solidFill>
                            <a:srgbClr val="000000"/>
                          </a:solidFill>
                          <a:latin typeface="Arial" panose="020B0604020202020204" pitchFamily="34" charset="0"/>
                          <a:cs typeface="Arial" panose="020B0604020202020204" pitchFamily="34" charset="0"/>
                        </a:rPr>
                        <a:t>0.45</a:t>
                      </a:r>
                      <a:endParaRPr lang="en-US" b="1"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2548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TextBox 19"/>
          <p:cNvSpPr txBox="1"/>
          <p:nvPr/>
        </p:nvSpPr>
        <p:spPr>
          <a:xfrm>
            <a:off x="2384701" y="862719"/>
            <a:ext cx="9807299" cy="5109091"/>
          </a:xfrm>
          <a:prstGeom prst="rect">
            <a:avLst/>
          </a:prstGeom>
          <a:noFill/>
        </p:spPr>
        <p:txBody>
          <a:bodyPr wrap="square">
            <a:spAutoFit/>
          </a:bodyPr>
          <a:lstStyle/>
          <a:p>
            <a:pPr algn="just">
              <a:defRPr/>
            </a:pPr>
            <a:r>
              <a:rPr lang="ru-RU" sz="1700" dirty="0">
                <a:solidFill>
                  <a:srgbClr val="000000"/>
                </a:solidFill>
                <a:latin typeface="Arial" panose="020B0604020202020204" pitchFamily="34" charset="0"/>
                <a:cs typeface="Arial" panose="020B0604020202020204" pitchFamily="34" charset="0"/>
              </a:rPr>
              <a:t>По показатељима економског вредновања утврђено је следеће: </a:t>
            </a:r>
            <a:endParaRPr lang="sr-Latn-RS" sz="1700"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RS" sz="1700" dirty="0">
                <a:solidFill>
                  <a:srgbClr val="000000"/>
                </a:solidFill>
                <a:latin typeface="Arial" panose="020B0604020202020204" pitchFamily="34" charset="0"/>
                <a:cs typeface="Arial" panose="020B0604020202020204" pitchFamily="34" charset="0"/>
              </a:rPr>
              <a:t>улагање у изградњу </a:t>
            </a:r>
            <a:r>
              <a:rPr lang="sr-Cyrl-CS" sz="1700" dirty="0">
                <a:solidFill>
                  <a:srgbClr val="000000"/>
                </a:solidFill>
                <a:latin typeface="Arial" panose="020B0604020202020204" pitchFamily="34" charset="0"/>
                <a:cs typeface="Arial" panose="020B0604020202020204" pitchFamily="34" charset="0"/>
              </a:rPr>
              <a:t>аутопута</a:t>
            </a:r>
            <a:r>
              <a:rPr lang="sr-Cyrl-RS" sz="1700" dirty="0">
                <a:solidFill>
                  <a:srgbClr val="000000"/>
                </a:solidFill>
                <a:latin typeface="Arial" panose="020B0604020202020204" pitchFamily="34" charset="0"/>
                <a:cs typeface="Arial" panose="020B0604020202020204" pitchFamily="34" charset="0"/>
              </a:rPr>
              <a:t>, у иницијалном планерском периоду, има задовољавајућу економску оправданост за Варијанту 2, јер је </a:t>
            </a:r>
            <a:r>
              <a:rPr lang="sr-Latn-RS" sz="1700" dirty="0">
                <a:solidFill>
                  <a:srgbClr val="000000"/>
                </a:solidFill>
                <a:latin typeface="Arial" panose="020B0604020202020204" pitchFamily="34" charset="0"/>
                <a:cs typeface="Arial" panose="020B0604020202020204" pitchFamily="34" charset="0"/>
              </a:rPr>
              <a:t>економска </a:t>
            </a:r>
            <a:r>
              <a:rPr lang="sr-Cyrl-RS" sz="1700" dirty="0">
                <a:solidFill>
                  <a:srgbClr val="000000"/>
                </a:solidFill>
                <a:latin typeface="Arial" panose="020B0604020202020204" pitchFamily="34" charset="0"/>
                <a:cs typeface="Arial" panose="020B0604020202020204" pitchFamily="34" charset="0"/>
              </a:rPr>
              <a:t>интерна стопа рентабилности </a:t>
            </a:r>
            <a:r>
              <a:rPr lang="en-US" sz="1700" b="1" dirty="0">
                <a:solidFill>
                  <a:srgbClr val="000000"/>
                </a:solidFill>
                <a:latin typeface="Arial" panose="020B0604020202020204" pitchFamily="34" charset="0"/>
                <a:cs typeface="Arial" panose="020B0604020202020204" pitchFamily="34" charset="0"/>
              </a:rPr>
              <a:t>EIRR</a:t>
            </a:r>
            <a:r>
              <a:rPr lang="sr-Cyrl-RS" sz="1700" b="1" dirty="0">
                <a:solidFill>
                  <a:srgbClr val="000000"/>
                </a:solidFill>
                <a:latin typeface="Arial" panose="020B0604020202020204" pitchFamily="34" charset="0"/>
                <a:cs typeface="Arial" panose="020B0604020202020204" pitchFamily="34" charset="0"/>
              </a:rPr>
              <a:t>=</a:t>
            </a:r>
            <a:r>
              <a:rPr lang="sr-Cyrl-CS" sz="1700" b="1" dirty="0">
                <a:solidFill>
                  <a:srgbClr val="000000"/>
                </a:solidFill>
                <a:latin typeface="Arial" panose="020B0604020202020204" pitchFamily="34" charset="0"/>
                <a:cs typeface="Arial" panose="020B0604020202020204" pitchFamily="34" charset="0"/>
              </a:rPr>
              <a:t>5,85 </a:t>
            </a:r>
            <a:r>
              <a:rPr lang="sr-Cyrl-RS" sz="1700" b="1" dirty="0">
                <a:solidFill>
                  <a:srgbClr val="000000"/>
                </a:solidFill>
                <a:latin typeface="Arial" panose="020B0604020202020204" pitchFamily="34" charset="0"/>
                <a:cs typeface="Arial" panose="020B0604020202020204" pitchFamily="34" charset="0"/>
              </a:rPr>
              <a:t>%</a:t>
            </a:r>
            <a:r>
              <a:rPr lang="sr-Cyrl-RS" sz="1700" dirty="0">
                <a:solidFill>
                  <a:srgbClr val="000000"/>
                </a:solidFill>
                <a:latin typeface="Arial" panose="020B0604020202020204" pitchFamily="34" charset="0"/>
                <a:cs typeface="Arial" panose="020B0604020202020204" pitchFamily="34" charset="0"/>
              </a:rPr>
              <a:t> већа од опортунитетне цене капитала (</a:t>
            </a:r>
            <a:r>
              <a:rPr lang="en-US" sz="1700" dirty="0">
                <a:solidFill>
                  <a:srgbClr val="000000"/>
                </a:solidFill>
                <a:latin typeface="Arial" panose="020B0604020202020204" pitchFamily="34" charset="0"/>
                <a:cs typeface="Arial" panose="020B0604020202020204" pitchFamily="34" charset="0"/>
              </a:rPr>
              <a:t>OCK</a:t>
            </a:r>
            <a:r>
              <a:rPr lang="sr-Cyrl-RS" sz="1700" dirty="0">
                <a:solidFill>
                  <a:srgbClr val="000000"/>
                </a:solidFill>
                <a:latin typeface="Arial" panose="020B0604020202020204" pitchFamily="34" charset="0"/>
                <a:cs typeface="Arial" panose="020B0604020202020204" pitchFamily="34" charset="0"/>
              </a:rPr>
              <a:t>=5 %), економска нето садашња вредност </a:t>
            </a:r>
            <a:r>
              <a:rPr lang="en-US" sz="1700" b="1" dirty="0">
                <a:solidFill>
                  <a:srgbClr val="000000"/>
                </a:solidFill>
                <a:latin typeface="Arial" panose="020B0604020202020204" pitchFamily="34" charset="0"/>
                <a:cs typeface="Arial" panose="020B0604020202020204" pitchFamily="34" charset="0"/>
              </a:rPr>
              <a:t>ENPV</a:t>
            </a:r>
            <a:r>
              <a:rPr lang="sr-Cyrl-RS" sz="1700" b="1" dirty="0">
                <a:solidFill>
                  <a:srgbClr val="000000"/>
                </a:solidFill>
                <a:latin typeface="Arial" panose="020B0604020202020204" pitchFamily="34" charset="0"/>
                <a:cs typeface="Arial" panose="020B0604020202020204" pitchFamily="34" charset="0"/>
              </a:rPr>
              <a:t>=60,10 мил. </a:t>
            </a:r>
            <a:r>
              <a:rPr lang="sr-Latn-CS" sz="1700" b="1" dirty="0" smtClean="0">
                <a:solidFill>
                  <a:srgbClr val="000000"/>
                </a:solidFill>
                <a:latin typeface="Arial" panose="020B0604020202020204" pitchFamily="34" charset="0"/>
                <a:cs typeface="Arial" panose="020B0604020202020204" pitchFamily="34" charset="0"/>
              </a:rPr>
              <a:t>€</a:t>
            </a:r>
            <a:r>
              <a:rPr lang="sr-Cyrl-RS" sz="1700" dirty="0">
                <a:solidFill>
                  <a:srgbClr val="000000"/>
                </a:solidFill>
                <a:latin typeface="Arial" panose="020B0604020202020204" pitchFamily="34" charset="0"/>
                <a:cs typeface="Arial" panose="020B0604020202020204" pitchFamily="34" charset="0"/>
              </a:rPr>
              <a:t> </a:t>
            </a:r>
            <a:r>
              <a:rPr lang="sr-Cyrl-RS" sz="1700" b="1" i="1" u="sng" dirty="0" smtClean="0">
                <a:solidFill>
                  <a:srgbClr val="000000"/>
                </a:solidFill>
                <a:latin typeface="Arial" panose="020B0604020202020204" pitchFamily="34" charset="0"/>
                <a:cs typeface="Arial" panose="020B0604020202020204" pitchFamily="34" charset="0"/>
              </a:rPr>
              <a:t>(&gt;0)</a:t>
            </a:r>
            <a:r>
              <a:rPr lang="sr-Cyrl-RS" sz="1700" dirty="0" smtClean="0">
                <a:solidFill>
                  <a:srgbClr val="000000"/>
                </a:solidFill>
                <a:latin typeface="Arial" panose="020B0604020202020204" pitchFamily="34" charset="0"/>
                <a:cs typeface="Arial" panose="020B0604020202020204" pitchFamily="34" charset="0"/>
              </a:rPr>
              <a:t>, </a:t>
            </a:r>
            <a:r>
              <a:rPr lang="sr-Cyrl-RS" sz="1700" dirty="0">
                <a:solidFill>
                  <a:srgbClr val="000000"/>
                </a:solidFill>
                <a:latin typeface="Arial" panose="020B0604020202020204" pitchFamily="34" charset="0"/>
                <a:cs typeface="Arial" panose="020B0604020202020204" pitchFamily="34" charset="0"/>
              </a:rPr>
              <a:t>а такође је и однос трошкова и користи </a:t>
            </a:r>
            <a:r>
              <a:rPr lang="en-US" sz="1700" b="1" dirty="0">
                <a:solidFill>
                  <a:srgbClr val="000000"/>
                </a:solidFill>
                <a:latin typeface="Arial" panose="020B0604020202020204" pitchFamily="34" charset="0"/>
                <a:cs typeface="Arial" panose="020B0604020202020204" pitchFamily="34" charset="0"/>
              </a:rPr>
              <a:t>BCR</a:t>
            </a:r>
            <a:r>
              <a:rPr lang="sr-Cyrl-RS" sz="1700" b="1" dirty="0">
                <a:solidFill>
                  <a:srgbClr val="000000"/>
                </a:solidFill>
                <a:latin typeface="Arial" panose="020B0604020202020204" pitchFamily="34" charset="0"/>
                <a:cs typeface="Arial" panose="020B0604020202020204" pitchFamily="34" charset="0"/>
              </a:rPr>
              <a:t>=1,12</a:t>
            </a:r>
            <a:r>
              <a:rPr lang="sr-Cyrl-RS" sz="1700" dirty="0">
                <a:solidFill>
                  <a:srgbClr val="000000"/>
                </a:solidFill>
                <a:latin typeface="Arial" panose="020B0604020202020204" pitchFamily="34" charset="0"/>
                <a:cs typeface="Arial" panose="020B0604020202020204" pitchFamily="34" charset="0"/>
              </a:rPr>
              <a:t> </a:t>
            </a:r>
            <a:r>
              <a:rPr lang="sr-Cyrl-RS" sz="1700" b="1" i="1" u="sng" dirty="0" smtClean="0">
                <a:solidFill>
                  <a:srgbClr val="000000"/>
                </a:solidFill>
                <a:latin typeface="Arial" panose="020B0604020202020204" pitchFamily="34" charset="0"/>
                <a:cs typeface="Arial" panose="020B0604020202020204" pitchFamily="34" charset="0"/>
              </a:rPr>
              <a:t>(&gt;1.00)</a:t>
            </a:r>
            <a:endParaRPr lang="sr-Latn-RS" sz="1700" b="1" i="1" u="sng"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RS" sz="1700" dirty="0">
                <a:solidFill>
                  <a:srgbClr val="000000"/>
                </a:solidFill>
                <a:latin typeface="Arial" panose="020B0604020202020204" pitchFamily="34" charset="0"/>
                <a:cs typeface="Arial" panose="020B0604020202020204" pitchFamily="34" charset="0"/>
              </a:rPr>
              <a:t>у преостала 2 варијантна решења пројекта, економски показатељи су испод задатих економских критеријума.</a:t>
            </a:r>
            <a:endParaRPr lang="sr-Latn-RS" sz="1700" dirty="0">
              <a:solidFill>
                <a:srgbClr val="000000"/>
              </a:solidFill>
              <a:latin typeface="Arial" panose="020B0604020202020204" pitchFamily="34" charset="0"/>
              <a:cs typeface="Arial" panose="020B0604020202020204" pitchFamily="34" charset="0"/>
            </a:endParaRPr>
          </a:p>
          <a:p>
            <a:pPr algn="just">
              <a:defRPr/>
            </a:pPr>
            <a:r>
              <a:rPr lang="sr-Cyrl-RS" sz="1700" b="1" dirty="0">
                <a:solidFill>
                  <a:srgbClr val="000000"/>
                </a:solidFill>
                <a:latin typeface="Arial" panose="020B0604020202020204" pitchFamily="34" charset="0"/>
                <a:cs typeface="Arial" panose="020B0604020202020204" pitchFamily="34" charset="0"/>
              </a:rPr>
              <a:t> </a:t>
            </a:r>
            <a:endParaRPr lang="sr-Latn-RS" sz="1700" u="sng" dirty="0" smtClean="0">
              <a:solidFill>
                <a:srgbClr val="000000"/>
              </a:solidFill>
              <a:latin typeface="Arial" panose="020B0604020202020204" pitchFamily="34" charset="0"/>
              <a:cs typeface="Arial" panose="020B0604020202020204" pitchFamily="34" charset="0"/>
            </a:endParaRPr>
          </a:p>
          <a:p>
            <a:pPr algn="just">
              <a:defRPr/>
            </a:pPr>
            <a:r>
              <a:rPr lang="sr-Cyrl-RS" sz="2000" b="1" u="sng" dirty="0" smtClean="0">
                <a:solidFill>
                  <a:srgbClr val="000000"/>
                </a:solidFill>
                <a:latin typeface="Arial" panose="020B0604020202020204" pitchFamily="34" charset="0"/>
                <a:cs typeface="Arial" panose="020B0604020202020204" pitchFamily="34" charset="0"/>
              </a:rPr>
              <a:t>Индиректне користи</a:t>
            </a:r>
            <a:endParaRPr lang="sr-Latn-RS" sz="2000" b="1" u="sng" dirty="0">
              <a:solidFill>
                <a:srgbClr val="000000"/>
              </a:solidFill>
              <a:latin typeface="Arial" panose="020B0604020202020204" pitchFamily="34" charset="0"/>
              <a:cs typeface="Arial" panose="020B0604020202020204" pitchFamily="34" charset="0"/>
            </a:endParaRPr>
          </a:p>
          <a:p>
            <a:pPr algn="just">
              <a:defRPr/>
            </a:pPr>
            <a:r>
              <a:rPr lang="ru-RU" sz="1700" dirty="0">
                <a:solidFill>
                  <a:srgbClr val="000000"/>
                </a:solidFill>
                <a:latin typeface="Arial" panose="020B0604020202020204" pitchFamily="34" charset="0"/>
                <a:cs typeface="Arial" panose="020B0604020202020204" pitchFamily="34" charset="0"/>
              </a:rPr>
              <a:t>Индиректне користи од </a:t>
            </a:r>
            <a:r>
              <a:rPr lang="sr-Cyrl-CS" sz="1700" dirty="0">
                <a:solidFill>
                  <a:srgbClr val="000000"/>
                </a:solidFill>
                <a:latin typeface="Arial" panose="020B0604020202020204" pitchFamily="34" charset="0"/>
                <a:cs typeface="Arial" panose="020B0604020202020204" pitchFamily="34" charset="0"/>
              </a:rPr>
              <a:t>изградње </a:t>
            </a:r>
            <a:r>
              <a:rPr lang="en-US" sz="1700" dirty="0">
                <a:solidFill>
                  <a:srgbClr val="000000"/>
                </a:solidFill>
                <a:latin typeface="Arial" panose="020B0604020202020204" pitchFamily="34" charset="0"/>
                <a:cs typeface="Arial" panose="020B0604020202020204" pitchFamily="34" charset="0"/>
              </a:rPr>
              <a:t>a</a:t>
            </a:r>
            <a:r>
              <a:rPr lang="ru-RU" sz="1700" dirty="0">
                <a:solidFill>
                  <a:srgbClr val="000000"/>
                </a:solidFill>
                <a:latin typeface="Arial" panose="020B0604020202020204" pitchFamily="34" charset="0"/>
                <a:cs typeface="Arial" panose="020B0604020202020204" pitchFamily="34" charset="0"/>
              </a:rPr>
              <a:t>утопу</a:t>
            </a:r>
            <a:r>
              <a:rPr lang="sr-Cyrl-CS" sz="1700" dirty="0">
                <a:solidFill>
                  <a:srgbClr val="000000"/>
                </a:solidFill>
                <a:latin typeface="Arial" panose="020B0604020202020204" pitchFamily="34" charset="0"/>
                <a:cs typeface="Arial" panose="020B0604020202020204" pitchFamily="34" charset="0"/>
              </a:rPr>
              <a:t>та Бања Лука-Нови </a:t>
            </a:r>
            <a:r>
              <a:rPr lang="sr-Cyrl-RS" sz="1700" dirty="0">
                <a:solidFill>
                  <a:srgbClr val="000000"/>
                </a:solidFill>
                <a:latin typeface="Arial" panose="020B0604020202020204" pitchFamily="34" charset="0"/>
                <a:cs typeface="Arial" panose="020B0604020202020204" pitchFamily="34" charset="0"/>
              </a:rPr>
              <a:t>Г</a:t>
            </a:r>
            <a:r>
              <a:rPr lang="sr-Cyrl-CS" sz="1700" dirty="0">
                <a:solidFill>
                  <a:srgbClr val="000000"/>
                </a:solidFill>
                <a:latin typeface="Arial" panose="020B0604020202020204" pitchFamily="34" charset="0"/>
                <a:cs typeface="Arial" panose="020B0604020202020204" pitchFamily="34" charset="0"/>
              </a:rPr>
              <a:t>рад</a:t>
            </a:r>
            <a:r>
              <a:rPr lang="sr-Cyrl-CS" sz="1700" b="1" dirty="0">
                <a:solidFill>
                  <a:srgbClr val="000000"/>
                </a:solidFill>
                <a:latin typeface="Arial" panose="020B0604020202020204" pitchFamily="34" charset="0"/>
                <a:cs typeface="Arial" panose="020B0604020202020204" pitchFamily="34" charset="0"/>
              </a:rPr>
              <a:t> </a:t>
            </a:r>
            <a:r>
              <a:rPr lang="ru-RU" sz="1700" dirty="0">
                <a:solidFill>
                  <a:srgbClr val="000000"/>
                </a:solidFill>
                <a:latin typeface="Arial" panose="020B0604020202020204" pitchFamily="34" charset="0"/>
                <a:cs typeface="Arial" panose="020B0604020202020204" pitchFamily="34" charset="0"/>
              </a:rPr>
              <a:t>су :</a:t>
            </a:r>
            <a:endParaRPr lang="sr-Latn-RS" sz="1700"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CS" sz="1700" dirty="0">
                <a:solidFill>
                  <a:srgbClr val="000000"/>
                </a:solidFill>
                <a:latin typeface="Arial" panose="020B0604020202020204" pitchFamily="34" charset="0"/>
                <a:cs typeface="Arial" panose="020B0604020202020204" pitchFamily="34" charset="0"/>
              </a:rPr>
              <a:t>стварање нових радних места,</a:t>
            </a:r>
            <a:endParaRPr lang="sr-Latn-RS" sz="1700"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CS" sz="1700" dirty="0">
                <a:solidFill>
                  <a:srgbClr val="000000"/>
                </a:solidFill>
                <a:latin typeface="Arial" panose="020B0604020202020204" pitchFamily="34" charset="0"/>
                <a:cs typeface="Arial" panose="020B0604020202020204" pitchFamily="34" charset="0"/>
              </a:rPr>
              <a:t>позитиван утицај нове аутопутске деонице на друштвено-економски развој подручја </a:t>
            </a:r>
            <a:r>
              <a:rPr lang="sr-Latn-RS" sz="1700" dirty="0">
                <a:solidFill>
                  <a:srgbClr val="000000"/>
                </a:solidFill>
                <a:latin typeface="Arial" panose="020B0604020202020204" pitchFamily="34" charset="0"/>
                <a:cs typeface="Arial" panose="020B0604020202020204" pitchFamily="34" charset="0"/>
              </a:rPr>
              <a:t>нарочито унутар ужег гравитационог подручја, али и Републици Српској у </a:t>
            </a:r>
            <a:r>
              <a:rPr lang="sr-Latn-RS" sz="1700" dirty="0" smtClean="0">
                <a:solidFill>
                  <a:srgbClr val="000000"/>
                </a:solidFill>
                <a:latin typeface="Arial" panose="020B0604020202020204" pitchFamily="34" charset="0"/>
                <a:cs typeface="Arial" panose="020B0604020202020204" pitchFamily="34" charset="0"/>
              </a:rPr>
              <a:t>целини</a:t>
            </a:r>
            <a:endParaRPr lang="sr-Latn-RS" sz="1700"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RS" sz="1700" dirty="0">
                <a:solidFill>
                  <a:srgbClr val="000000"/>
                </a:solidFill>
                <a:latin typeface="Arial" panose="020B0604020202020204" pitchFamily="34" charset="0"/>
                <a:cs typeface="Arial" panose="020B0604020202020204" pitchFamily="34" charset="0"/>
              </a:rPr>
              <a:t>п</a:t>
            </a:r>
            <a:r>
              <a:rPr lang="sr-Latn-RS" sz="1700" dirty="0">
                <a:solidFill>
                  <a:srgbClr val="000000"/>
                </a:solidFill>
                <a:latin typeface="Arial" panose="020B0604020202020204" pitchFamily="34" charset="0"/>
                <a:cs typeface="Arial" panose="020B0604020202020204" pitchFamily="34" charset="0"/>
              </a:rPr>
              <a:t>обољшање приступа туристичким центрима, угоститељским комплексима, здравственим и другим садржајима за одмор и рекреацију створиће посебне погодности овом сектору </a:t>
            </a:r>
            <a:r>
              <a:rPr lang="sr-Latn-RS" sz="1700" dirty="0" smtClean="0">
                <a:solidFill>
                  <a:srgbClr val="000000"/>
                </a:solidFill>
                <a:latin typeface="Arial" panose="020B0604020202020204" pitchFamily="34" charset="0"/>
                <a:cs typeface="Arial" panose="020B0604020202020204" pitchFamily="34" charset="0"/>
              </a:rPr>
              <a:t>привреде</a:t>
            </a:r>
            <a:endParaRPr lang="sr-Latn-RS" sz="1700" dirty="0">
              <a:solidFill>
                <a:srgbClr val="00000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sr-Cyrl-CS" sz="1700" dirty="0">
                <a:solidFill>
                  <a:srgbClr val="000000"/>
                </a:solidFill>
                <a:latin typeface="Arial" panose="020B0604020202020204" pitchFamily="34" charset="0"/>
                <a:cs typeface="Arial" panose="020B0604020202020204" pitchFamily="34" charset="0"/>
              </a:rPr>
              <a:t>јављају се и </a:t>
            </a:r>
            <a:r>
              <a:rPr lang="ru-RU" sz="1700" dirty="0">
                <a:solidFill>
                  <a:srgbClr val="000000"/>
                </a:solidFill>
                <a:latin typeface="Arial" panose="020B0604020202020204" pitchFamily="34" charset="0"/>
                <a:cs typeface="Arial" panose="020B0604020202020204" pitchFamily="34" charset="0"/>
              </a:rPr>
              <a:t> индиректни ефект</a:t>
            </a:r>
            <a:r>
              <a:rPr lang="sr-Cyrl-CS" sz="1700" dirty="0">
                <a:solidFill>
                  <a:srgbClr val="000000"/>
                </a:solidFill>
                <a:latin typeface="Arial" panose="020B0604020202020204" pitchFamily="34" charset="0"/>
                <a:cs typeface="Arial" panose="020B0604020202020204" pitchFamily="34" charset="0"/>
              </a:rPr>
              <a:t>и</a:t>
            </a:r>
            <a:r>
              <a:rPr lang="ru-RU" sz="1700" dirty="0">
                <a:solidFill>
                  <a:srgbClr val="000000"/>
                </a:solidFill>
                <a:latin typeface="Arial" panose="020B0604020202020204" pitchFamily="34" charset="0"/>
                <a:cs typeface="Arial" panose="020B0604020202020204" pitchFamily="34" charset="0"/>
              </a:rPr>
              <a:t> (користи) од улагања у пројекат, а који ће припасти оном сегменту друштва који учествују у одлучивању и финансирању пројекта  као и оном који реализује пројекат.</a:t>
            </a:r>
            <a:endParaRPr lang="sr-Latn-RS" sz="1700" dirty="0">
              <a:solidFill>
                <a:srgbClr val="000000"/>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5051" y="5971810"/>
            <a:ext cx="6933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5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952" y="5983529"/>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14" name="Rectangle 3"/>
          <p:cNvSpPr txBox="1">
            <a:spLocks noChangeArrowheads="1"/>
          </p:cNvSpPr>
          <p:nvPr/>
        </p:nvSpPr>
        <p:spPr>
          <a:xfrm>
            <a:off x="1712164" y="2439023"/>
            <a:ext cx="10547028" cy="176768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RS" altLang="en-US" sz="3600" b="1" dirty="0" smtClean="0">
                <a:latin typeface="Arial" panose="020B0604020202020204" pitchFamily="34" charset="0"/>
                <a:cs typeface="Arial" panose="020B0604020202020204" pitchFamily="34" charset="0"/>
              </a:rPr>
              <a:t>ВРЕДНОВАЊЕ И ИЗБОР ОПТИМАЛНОГ</a:t>
            </a:r>
          </a:p>
          <a:p>
            <a:pPr marL="45720" indent="0" algn="ctr">
              <a:lnSpc>
                <a:spcPct val="100000"/>
              </a:lnSpc>
              <a:buNone/>
            </a:pPr>
            <a:r>
              <a:rPr lang="sr-Cyrl-RS" altLang="en-US" sz="3600" b="1" dirty="0" smtClean="0">
                <a:latin typeface="Arial" panose="020B0604020202020204" pitchFamily="34" charset="0"/>
                <a:cs typeface="Arial" panose="020B0604020202020204" pitchFamily="34" charset="0"/>
              </a:rPr>
              <a:t>КОРИДОРА</a:t>
            </a:r>
          </a:p>
        </p:txBody>
      </p:sp>
    </p:spTree>
    <p:extLst>
      <p:ext uri="{BB962C8B-B14F-4D97-AF65-F5344CB8AC3E}">
        <p14:creationId xmlns:p14="http://schemas.microsoft.com/office/powerpoint/2010/main" val="42577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1942" y="5971003"/>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 name="Rectangle 1"/>
          <p:cNvSpPr/>
          <p:nvPr/>
        </p:nvSpPr>
        <p:spPr>
          <a:xfrm>
            <a:off x="2711107" y="658681"/>
            <a:ext cx="9007879" cy="1815882"/>
          </a:xfrm>
          <a:prstGeom prst="rect">
            <a:avLst/>
          </a:prstGeom>
        </p:spPr>
        <p:txBody>
          <a:bodyPr wrap="square">
            <a:spAutoFit/>
          </a:bodyPr>
          <a:lstStyle/>
          <a:p>
            <a:pPr algn="ctr">
              <a:defRPr/>
            </a:pPr>
            <a:r>
              <a:rPr lang="sr-Cyrl-CS" sz="2800" b="1" dirty="0" smtClean="0">
                <a:solidFill>
                  <a:srgbClr val="000000"/>
                </a:solidFill>
                <a:latin typeface="Arial" panose="020B0604020202020204" pitchFamily="34" charset="0"/>
                <a:cs typeface="Arial" panose="020B0604020202020204" pitchFamily="34" charset="0"/>
              </a:rPr>
              <a:t>МЕТОД ВРЕДНОВАЊА</a:t>
            </a:r>
          </a:p>
          <a:p>
            <a:pPr algn="just">
              <a:defRPr/>
            </a:pPr>
            <a:endParaRPr lang="sr-Cyrl-CS" sz="2400" dirty="0" smtClean="0">
              <a:solidFill>
                <a:srgbClr val="000000"/>
              </a:solidFill>
              <a:latin typeface="Arial" panose="020B0604020202020204" pitchFamily="34" charset="0"/>
              <a:cs typeface="Arial" panose="020B0604020202020204" pitchFamily="34" charset="0"/>
            </a:endParaRPr>
          </a:p>
          <a:p>
            <a:pPr marL="457200" indent="-457200" algn="just">
              <a:buFont typeface="+mj-lt"/>
              <a:buAutoNum type="arabicPeriod"/>
              <a:defRPr/>
            </a:pPr>
            <a:r>
              <a:rPr lang="sr-Cyrl-CS" sz="2000" dirty="0" smtClean="0">
                <a:solidFill>
                  <a:srgbClr val="000000"/>
                </a:solidFill>
                <a:latin typeface="Arial" panose="020B0604020202020204" pitchFamily="34" charset="0"/>
                <a:cs typeface="Arial" panose="020B0604020202020204" pitchFamily="34" charset="0"/>
              </a:rPr>
              <a:t>Економске методе вредновања</a:t>
            </a:r>
          </a:p>
          <a:p>
            <a:pPr marL="457200" indent="-457200" algn="just">
              <a:buFont typeface="+mj-lt"/>
              <a:buAutoNum type="arabicPeriod"/>
              <a:defRPr/>
            </a:pPr>
            <a:r>
              <a:rPr lang="sr-Cyrl-CS" sz="2000" dirty="0" smtClean="0">
                <a:solidFill>
                  <a:srgbClr val="000000"/>
                </a:solidFill>
                <a:latin typeface="Arial" panose="020B0604020202020204" pitchFamily="34" charset="0"/>
                <a:cs typeface="Arial" panose="020B0604020202020204" pitchFamily="34" charset="0"/>
              </a:rPr>
              <a:t>Методе вишекритеријумске оптимизације</a:t>
            </a: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2320588" y="2704109"/>
            <a:ext cx="9007881" cy="2831544"/>
          </a:xfrm>
          <a:prstGeom prst="rect">
            <a:avLst/>
          </a:prstGeom>
        </p:spPr>
        <p:txBody>
          <a:bodyPr wrap="square">
            <a:spAutoFit/>
          </a:bodyPr>
          <a:lstStyle/>
          <a:p>
            <a:pPr marL="457200" indent="-457200" algn="just">
              <a:buFont typeface="+mj-lt"/>
              <a:buAutoNum type="arabicPeriod"/>
              <a:defRPr/>
            </a:pPr>
            <a:r>
              <a:rPr lang="sr-Cyrl-CS" sz="2000" b="1" u="sng" dirty="0" smtClean="0">
                <a:solidFill>
                  <a:srgbClr val="000000"/>
                </a:solidFill>
                <a:latin typeface="Arial" panose="020B0604020202020204" pitchFamily="34" charset="0"/>
                <a:cs typeface="Arial" panose="020B0604020202020204" pitchFamily="34" charset="0"/>
              </a:rPr>
              <a:t>Економске методе </a:t>
            </a:r>
            <a:r>
              <a:rPr lang="sr-Cyrl-CS" dirty="0" smtClean="0">
                <a:solidFill>
                  <a:srgbClr val="000000"/>
                </a:solidFill>
                <a:latin typeface="Arial" panose="020B0604020202020204" pitchFamily="34" charset="0"/>
                <a:cs typeface="Arial" panose="020B0604020202020204" pitchFamily="34" charset="0"/>
              </a:rPr>
              <a:t>у процесу вредновања укључују само оне критеријуме који се могу изразити новчаним јединицама</a:t>
            </a:r>
            <a:endParaRPr lang="sr-Cyrl-CS" u="sng" dirty="0" smtClean="0">
              <a:solidFill>
                <a:srgbClr val="000000"/>
              </a:solidFill>
              <a:latin typeface="Arial" panose="020B0604020202020204" pitchFamily="34" charset="0"/>
              <a:cs typeface="Arial" panose="020B0604020202020204" pitchFamily="34" charset="0"/>
            </a:endParaRPr>
          </a:p>
          <a:p>
            <a:pPr marL="457200" indent="-457200" algn="just">
              <a:buFont typeface="+mj-lt"/>
              <a:buAutoNum type="arabicPeriod"/>
              <a:defRPr/>
            </a:pPr>
            <a:r>
              <a:rPr lang="sr-Cyrl-CS" sz="2000" b="1" u="sng" dirty="0" smtClean="0">
                <a:solidFill>
                  <a:srgbClr val="000000"/>
                </a:solidFill>
                <a:latin typeface="Arial" panose="020B0604020202020204" pitchFamily="34" charset="0"/>
                <a:cs typeface="Arial" panose="020B0604020202020204" pitchFamily="34" charset="0"/>
              </a:rPr>
              <a:t>Методе вишекритеријумске оптимизације </a:t>
            </a:r>
            <a:r>
              <a:rPr lang="sr-Cyrl-CS" sz="2000" dirty="0" smtClean="0">
                <a:solidFill>
                  <a:srgbClr val="000000"/>
                </a:solidFill>
                <a:latin typeface="Arial" panose="020B0604020202020204" pitchFamily="34" charset="0"/>
                <a:cs typeface="Arial" panose="020B0604020202020204" pitchFamily="34" charset="0"/>
              </a:rPr>
              <a:t>у процес вредновања укључују све потребне критеријуме монетарне и немонетарне природе.</a:t>
            </a:r>
          </a:p>
          <a:p>
            <a:pPr algn="just">
              <a:defRPr/>
            </a:pPr>
            <a:endParaRPr lang="sr-Cyrl-CS" sz="2000" b="1" u="sng" dirty="0">
              <a:solidFill>
                <a:srgbClr val="000000"/>
              </a:solidFill>
              <a:latin typeface="Arial" panose="020B0604020202020204" pitchFamily="34" charset="0"/>
              <a:cs typeface="Arial" panose="020B0604020202020204" pitchFamily="34" charset="0"/>
            </a:endParaRPr>
          </a:p>
          <a:p>
            <a:pPr algn="just">
              <a:defRPr/>
            </a:pPr>
            <a:endParaRPr lang="sr-Cyrl-CS" sz="2000" dirty="0" smtClean="0">
              <a:solidFill>
                <a:srgbClr val="000000"/>
              </a:solidFill>
              <a:latin typeface="Arial" panose="020B0604020202020204" pitchFamily="34" charset="0"/>
              <a:cs typeface="Arial" panose="020B0604020202020204" pitchFamily="34" charset="0"/>
            </a:endParaRPr>
          </a:p>
          <a:p>
            <a:pPr algn="just">
              <a:defRPr/>
            </a:pPr>
            <a:r>
              <a:rPr lang="sr-Cyrl-CS" sz="2000" dirty="0" smtClean="0">
                <a:solidFill>
                  <a:srgbClr val="000000"/>
                </a:solidFill>
                <a:latin typeface="Arial" panose="020B0604020202020204" pitchFamily="34" charset="0"/>
                <a:cs typeface="Arial" panose="020B0604020202020204" pitchFamily="34" charset="0"/>
              </a:rPr>
              <a:t>У конкретном случају примењено је вишекритеријумско компромисно рангирање (</a:t>
            </a:r>
            <a:r>
              <a:rPr lang="sr-Cyrl-CS" sz="2000" b="1" dirty="0" smtClean="0">
                <a:solidFill>
                  <a:srgbClr val="000000"/>
                </a:solidFill>
                <a:latin typeface="Arial" panose="020B0604020202020204" pitchFamily="34" charset="0"/>
                <a:cs typeface="Arial" panose="020B0604020202020204" pitchFamily="34" charset="0"/>
              </a:rPr>
              <a:t>метода „ВИКОР“</a:t>
            </a:r>
            <a:r>
              <a:rPr lang="sr-Cyrl-CS" sz="2000" dirty="0" smtClean="0">
                <a:solidFill>
                  <a:srgbClr val="000000"/>
                </a:solidFill>
                <a:latin typeface="Arial" panose="020B0604020202020204" pitchFamily="34" charset="0"/>
                <a:cs typeface="Arial" panose="020B0604020202020204" pitchFamily="34" charset="0"/>
              </a:rPr>
              <a:t>)</a:t>
            </a:r>
            <a:endParaRPr lang="sr-Cyrl-C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43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1108"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2986878" y="910929"/>
            <a:ext cx="8354230" cy="472709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2800" b="1" dirty="0" smtClean="0">
                <a:solidFill>
                  <a:srgbClr val="000000"/>
                </a:solidFill>
                <a:latin typeface="Arial" panose="020B0604020202020204" pitchFamily="34" charset="0"/>
                <a:cs typeface="Arial" panose="020B0604020202020204" pitchFamily="34" charset="0"/>
              </a:rPr>
              <a:t>САДРЖАЈ ПРОЈЕКТА: </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ПРОЈЕКАТ ТРАСЕ</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ПРОСТОРНО САОБРАЋАЈНА СТУДИЈА</a:t>
            </a:r>
          </a:p>
          <a:p>
            <a:pPr marL="1005840" lvl="3" indent="0" algn="just">
              <a:buNone/>
            </a:pPr>
            <a:r>
              <a:rPr lang="sr-Cyrl-CS" altLang="en-US" sz="1600" b="1" dirty="0" smtClean="0">
                <a:solidFill>
                  <a:srgbClr val="000000"/>
                </a:solidFill>
                <a:latin typeface="Arial" panose="020B0604020202020204" pitchFamily="34" charset="0"/>
                <a:cs typeface="Arial" panose="020B0604020202020204" pitchFamily="34" charset="0"/>
              </a:rPr>
              <a:t>2.1. Просторно - саобраћајна студија (саобраћајн</a:t>
            </a:r>
            <a:r>
              <a:rPr lang="en-US" altLang="en-US" sz="1600" b="1" dirty="0">
                <a:solidFill>
                  <a:srgbClr val="000000"/>
                </a:solidFill>
                <a:latin typeface="Arial" panose="020B0604020202020204" pitchFamily="34" charset="0"/>
                <a:cs typeface="Arial" panose="020B0604020202020204" pitchFamily="34" charset="0"/>
              </a:rPr>
              <a:t>e</a:t>
            </a:r>
            <a:r>
              <a:rPr lang="sr-Cyrl-CS" altLang="en-US" sz="1600" b="1" dirty="0" smtClean="0">
                <a:solidFill>
                  <a:srgbClr val="000000"/>
                </a:solidFill>
                <a:latin typeface="Arial" panose="020B0604020202020204" pitchFamily="34" charset="0"/>
                <a:cs typeface="Arial" panose="020B0604020202020204" pitchFamily="34" charset="0"/>
              </a:rPr>
              <a:t> анализ</a:t>
            </a:r>
            <a:r>
              <a:rPr lang="en-US" altLang="en-US" sz="1600" b="1" dirty="0">
                <a:solidFill>
                  <a:srgbClr val="000000"/>
                </a:solidFill>
                <a:latin typeface="Arial" panose="020B0604020202020204" pitchFamily="34" charset="0"/>
                <a:cs typeface="Arial" panose="020B0604020202020204" pitchFamily="34" charset="0"/>
              </a:rPr>
              <a:t>e</a:t>
            </a:r>
            <a:r>
              <a:rPr lang="sr-Cyrl-CS" altLang="en-US" sz="1600" b="1" dirty="0" smtClean="0">
                <a:solidFill>
                  <a:srgbClr val="000000"/>
                </a:solidFill>
                <a:latin typeface="Arial" panose="020B0604020202020204" pitchFamily="34" charset="0"/>
                <a:cs typeface="Arial" panose="020B0604020202020204" pitchFamily="34" charset="0"/>
              </a:rPr>
              <a:t>)</a:t>
            </a:r>
          </a:p>
          <a:p>
            <a:pPr marL="1005840" lvl="3" indent="0" algn="just">
              <a:buNone/>
            </a:pPr>
            <a:r>
              <a:rPr lang="sr-Cyrl-CS" altLang="en-US" sz="1600" b="1" dirty="0" smtClean="0">
                <a:solidFill>
                  <a:srgbClr val="000000"/>
                </a:solidFill>
                <a:latin typeface="Arial" panose="020B0604020202020204" pitchFamily="34" charset="0"/>
                <a:cs typeface="Arial" panose="020B0604020202020204" pitchFamily="34" charset="0"/>
              </a:rPr>
              <a:t>2.2. Просторно -</a:t>
            </a:r>
            <a:r>
              <a:rPr lang="en-US" altLang="en-US" sz="1600" b="1" dirty="0" smtClean="0">
                <a:solidFill>
                  <a:srgbClr val="000000"/>
                </a:solidFill>
                <a:latin typeface="Arial" panose="020B0604020202020204" pitchFamily="34" charset="0"/>
                <a:cs typeface="Arial" panose="020B0604020202020204" pitchFamily="34" charset="0"/>
              </a:rPr>
              <a:t> </a:t>
            </a:r>
            <a:r>
              <a:rPr lang="sr-Cyrl-CS" altLang="en-US" sz="1600" b="1" dirty="0" smtClean="0">
                <a:solidFill>
                  <a:srgbClr val="000000"/>
                </a:solidFill>
                <a:latin typeface="Arial" panose="020B0604020202020204" pitchFamily="34" charset="0"/>
                <a:cs typeface="Arial" panose="020B0604020202020204" pitchFamily="34" charset="0"/>
              </a:rPr>
              <a:t>саобраћајна студија (просторна анализа)</a:t>
            </a:r>
          </a:p>
          <a:p>
            <a:pPr marL="1005840" lvl="3" indent="0" algn="just">
              <a:buNone/>
            </a:pPr>
            <a:r>
              <a:rPr lang="sr-Cyrl-CS" altLang="en-US" sz="1600" b="1" dirty="0" smtClean="0">
                <a:solidFill>
                  <a:srgbClr val="000000"/>
                </a:solidFill>
                <a:latin typeface="Arial" panose="020B0604020202020204" pitchFamily="34" charset="0"/>
                <a:cs typeface="Arial" panose="020B0604020202020204" pitchFamily="34" charset="0"/>
              </a:rPr>
              <a:t>2.3. Социо - економска анализа</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ИНЖЕЊЕРСКОГЕОЛОШКА И ГЕОТЕХНИЧКА СТУДИЈА</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СТУДИЈА КЛИМАТСКИХ ПАРАМЕТАРА</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СТУДИЈА ХИДРОЛОШКИХ И ХИДРОГРАФСКИХ ПАРАМЕТАРА</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СТУДИЈА УТИЦАЈА НА ЖИВОТНУ СРЕДИНУ</a:t>
            </a:r>
          </a:p>
          <a:p>
            <a:pPr marL="560070" indent="-514350" algn="just">
              <a:buFont typeface="+mj-lt"/>
              <a:buAutoNum type="arabicPeriod"/>
            </a:pPr>
            <a:r>
              <a:rPr lang="sr-Cyrl-CS" altLang="en-US" sz="1800" b="1" dirty="0" smtClean="0">
                <a:solidFill>
                  <a:srgbClr val="000000"/>
                </a:solidFill>
                <a:latin typeface="Arial" panose="020B0604020202020204" pitchFamily="34" charset="0"/>
                <a:cs typeface="Arial" panose="020B0604020202020204" pitchFamily="34" charset="0"/>
              </a:rPr>
              <a:t>ПРЕТХОДНА СТУДИЈА ИЗВОДЉИВОСТИ</a:t>
            </a:r>
          </a:p>
        </p:txBody>
      </p:sp>
    </p:spTree>
    <p:extLst>
      <p:ext uri="{BB962C8B-B14F-4D97-AF65-F5344CB8AC3E}">
        <p14:creationId xmlns:p14="http://schemas.microsoft.com/office/powerpoint/2010/main" val="38570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426" y="5945951"/>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0"/>
          <p:cNvSpPr/>
          <p:nvPr/>
        </p:nvSpPr>
        <p:spPr>
          <a:xfrm>
            <a:off x="1709621" y="640359"/>
            <a:ext cx="10529934" cy="954107"/>
          </a:xfrm>
          <a:prstGeom prst="rect">
            <a:avLst/>
          </a:prstGeom>
        </p:spPr>
        <p:txBody>
          <a:bodyPr wrap="none">
            <a:spAutoFit/>
          </a:bodyPr>
          <a:lstStyle/>
          <a:p>
            <a:pPr algn="just">
              <a:defRPr/>
            </a:pPr>
            <a:r>
              <a:rPr lang="sr-Cyrl-CS" sz="2800" b="1" dirty="0" smtClean="0">
                <a:solidFill>
                  <a:srgbClr val="000000"/>
                </a:solidFill>
                <a:latin typeface="Arial" panose="020B0604020202020204" pitchFamily="34" charset="0"/>
                <a:cs typeface="Arial" panose="020B0604020202020204" pitchFamily="34" charset="0"/>
              </a:rPr>
              <a:t>ЦИЉЕВИ, КРИТЕРИЈУМИ И ПОКАЗАТЕЉИ ВРЕДНОВАЊА</a:t>
            </a:r>
            <a:endParaRPr lang="sr-Cyrl-CS" sz="28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800" b="1" dirty="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2449301" y="1115357"/>
            <a:ext cx="8743676" cy="1138773"/>
          </a:xfrm>
          <a:prstGeom prst="rect">
            <a:avLst/>
          </a:prstGeom>
        </p:spPr>
        <p:txBody>
          <a:bodyPr wrap="none">
            <a:spAutoFit/>
          </a:bodyPr>
          <a:lstStyle/>
          <a:p>
            <a:pPr algn="ctr">
              <a:defRPr/>
            </a:pPr>
            <a:r>
              <a:rPr lang="sr-Cyrl-CS" sz="1600" b="1" dirty="0" smtClean="0">
                <a:solidFill>
                  <a:srgbClr val="000000"/>
                </a:solidFill>
                <a:latin typeface="Arial" panose="020B0604020202020204" pitchFamily="34" charset="0"/>
                <a:cs typeface="Arial" panose="020B0604020202020204" pitchFamily="34" charset="0"/>
              </a:rPr>
              <a:t>МАТРИЦА ЦИЉЕВА, КРИТЕРИЈУМА И ПОКАЗАТЕЉА СА РЕЛАТИВНИМ ТЕЖИНАМА </a:t>
            </a:r>
          </a:p>
          <a:p>
            <a:pPr algn="ctr">
              <a:defRPr/>
            </a:pPr>
            <a:r>
              <a:rPr lang="sr-Cyrl-CS" sz="1600" b="1" dirty="0" smtClean="0">
                <a:solidFill>
                  <a:srgbClr val="000000"/>
                </a:solidFill>
                <a:latin typeface="Arial" panose="020B0604020202020204" pitchFamily="34" charset="0"/>
                <a:cs typeface="Arial" panose="020B0604020202020204" pitchFamily="34" charset="0"/>
              </a:rPr>
              <a:t>И ВРЕДНОСТИМА КРИТЕРИЈУМСКИХ ФУНКЦИЈА </a:t>
            </a:r>
          </a:p>
          <a:p>
            <a:pPr algn="just">
              <a:defRPr/>
            </a:pPr>
            <a:endParaRPr lang="sr-Cyrl-CS" sz="16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737" y="1808269"/>
            <a:ext cx="9060834" cy="432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358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426"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0"/>
          <p:cNvSpPr/>
          <p:nvPr/>
        </p:nvSpPr>
        <p:spPr>
          <a:xfrm>
            <a:off x="1720710" y="695781"/>
            <a:ext cx="10529934" cy="830997"/>
          </a:xfrm>
          <a:prstGeom prst="rect">
            <a:avLst/>
          </a:prstGeom>
        </p:spPr>
        <p:txBody>
          <a:bodyPr wrap="none">
            <a:spAutoFit/>
          </a:bodyPr>
          <a:lstStyle/>
          <a:p>
            <a:pPr algn="just">
              <a:defRPr/>
            </a:pPr>
            <a:r>
              <a:rPr lang="sr-Cyrl-CS" sz="2800" b="1" dirty="0" smtClean="0">
                <a:solidFill>
                  <a:srgbClr val="000000"/>
                </a:solidFill>
                <a:latin typeface="Arial" panose="020B0604020202020204" pitchFamily="34" charset="0"/>
                <a:cs typeface="Arial" panose="020B0604020202020204" pitchFamily="34" charset="0"/>
              </a:rPr>
              <a:t>ЦИЉЕВИ, КРИТЕРИЈУМИ И ПОКАЗАТЕЉИ ВРЕДНОВАЊА</a:t>
            </a:r>
            <a:endParaRPr lang="sr-Cyrl-CS" sz="28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2789796" y="1120226"/>
            <a:ext cx="8743676" cy="1138773"/>
          </a:xfrm>
          <a:prstGeom prst="rect">
            <a:avLst/>
          </a:prstGeom>
        </p:spPr>
        <p:txBody>
          <a:bodyPr wrap="none">
            <a:spAutoFit/>
          </a:bodyPr>
          <a:lstStyle/>
          <a:p>
            <a:pPr algn="ctr">
              <a:defRPr/>
            </a:pPr>
            <a:r>
              <a:rPr lang="sr-Cyrl-CS" sz="1600" b="1" dirty="0" smtClean="0">
                <a:solidFill>
                  <a:srgbClr val="000000"/>
                </a:solidFill>
                <a:latin typeface="Arial" panose="020B0604020202020204" pitchFamily="34" charset="0"/>
                <a:cs typeface="Arial" panose="020B0604020202020204" pitchFamily="34" charset="0"/>
              </a:rPr>
              <a:t>МАТРИЦА ЦИЉЕВА, КРИТЕРИЈУМА И ПОКАЗАТЕЉА СА РЕЛАТИВНИМ ТЕЖИНАМА </a:t>
            </a:r>
          </a:p>
          <a:p>
            <a:pPr algn="ctr">
              <a:defRPr/>
            </a:pPr>
            <a:r>
              <a:rPr lang="sr-Cyrl-CS" sz="1600" b="1" dirty="0" smtClean="0">
                <a:solidFill>
                  <a:srgbClr val="000000"/>
                </a:solidFill>
                <a:latin typeface="Arial" panose="020B0604020202020204" pitchFamily="34" charset="0"/>
                <a:cs typeface="Arial" panose="020B0604020202020204" pitchFamily="34" charset="0"/>
              </a:rPr>
              <a:t>И ВРЕДНОСТИМА КРИТЕРИЈУМСКИХ ФУНКЦИЈА </a:t>
            </a:r>
          </a:p>
          <a:p>
            <a:pPr algn="just">
              <a:defRPr/>
            </a:pPr>
            <a:endParaRPr lang="sr-Cyrl-CS" sz="16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710" y="1755709"/>
            <a:ext cx="9221147" cy="432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890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8952" y="6001988"/>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0"/>
          <p:cNvSpPr/>
          <p:nvPr/>
        </p:nvSpPr>
        <p:spPr>
          <a:xfrm>
            <a:off x="1058962" y="967100"/>
            <a:ext cx="10529934" cy="830997"/>
          </a:xfrm>
          <a:prstGeom prst="rect">
            <a:avLst/>
          </a:prstGeom>
        </p:spPr>
        <p:txBody>
          <a:bodyPr wrap="none">
            <a:spAutoFit/>
          </a:bodyPr>
          <a:lstStyle/>
          <a:p>
            <a:pPr algn="just">
              <a:defRPr/>
            </a:pPr>
            <a:r>
              <a:rPr lang="sr-Cyrl-CS" sz="2800" b="1" dirty="0" smtClean="0">
                <a:solidFill>
                  <a:srgbClr val="000000"/>
                </a:solidFill>
                <a:latin typeface="Arial" panose="020B0604020202020204" pitchFamily="34" charset="0"/>
                <a:cs typeface="Arial" panose="020B0604020202020204" pitchFamily="34" charset="0"/>
              </a:rPr>
              <a:t>ЦИЉЕВИ, КРИТЕРИЈУМИ И ПОКАЗАТЕЉИ ВРЕДНОВАЊА</a:t>
            </a:r>
            <a:endParaRPr lang="sr-Cyrl-CS" sz="28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2091805" y="1382598"/>
            <a:ext cx="8743676" cy="1138773"/>
          </a:xfrm>
          <a:prstGeom prst="rect">
            <a:avLst/>
          </a:prstGeom>
        </p:spPr>
        <p:txBody>
          <a:bodyPr wrap="none">
            <a:spAutoFit/>
          </a:bodyPr>
          <a:lstStyle/>
          <a:p>
            <a:pPr algn="ctr">
              <a:defRPr/>
            </a:pPr>
            <a:r>
              <a:rPr lang="sr-Cyrl-CS" sz="1600" b="1" dirty="0" smtClean="0">
                <a:solidFill>
                  <a:srgbClr val="000000"/>
                </a:solidFill>
                <a:latin typeface="Arial" panose="020B0604020202020204" pitchFamily="34" charset="0"/>
                <a:cs typeface="Arial" panose="020B0604020202020204" pitchFamily="34" charset="0"/>
              </a:rPr>
              <a:t>МАТРИЦА ЦИЉЕВА, КРИТЕРИЈУМА И ПОКАЗАТЕЉА СА РЕЛАТИВНИМ ТЕЖИНАМА </a:t>
            </a:r>
          </a:p>
          <a:p>
            <a:pPr algn="ctr">
              <a:defRPr/>
            </a:pPr>
            <a:r>
              <a:rPr lang="sr-Cyrl-CS" sz="1600" b="1" dirty="0" smtClean="0">
                <a:solidFill>
                  <a:srgbClr val="000000"/>
                </a:solidFill>
                <a:latin typeface="Arial" panose="020B0604020202020204" pitchFamily="34" charset="0"/>
                <a:cs typeface="Arial" panose="020B0604020202020204" pitchFamily="34" charset="0"/>
              </a:rPr>
              <a:t>И ВРЕДНОСТИМА КРИТЕРИЈУМСКИХ ФУНКЦИЈА </a:t>
            </a:r>
          </a:p>
          <a:p>
            <a:pPr algn="just">
              <a:defRPr/>
            </a:pPr>
            <a:endParaRPr lang="sr-Cyrl-CS" sz="16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64" y="1951988"/>
            <a:ext cx="9323729" cy="432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62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9659"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0"/>
          <p:cNvSpPr/>
          <p:nvPr/>
        </p:nvSpPr>
        <p:spPr>
          <a:xfrm>
            <a:off x="1287018" y="934454"/>
            <a:ext cx="10529934" cy="830997"/>
          </a:xfrm>
          <a:prstGeom prst="rect">
            <a:avLst/>
          </a:prstGeom>
        </p:spPr>
        <p:txBody>
          <a:bodyPr wrap="none">
            <a:spAutoFit/>
          </a:bodyPr>
          <a:lstStyle/>
          <a:p>
            <a:pPr algn="just">
              <a:defRPr/>
            </a:pPr>
            <a:r>
              <a:rPr lang="sr-Cyrl-CS" sz="2800" b="1" dirty="0" smtClean="0">
                <a:solidFill>
                  <a:srgbClr val="000000"/>
                </a:solidFill>
                <a:latin typeface="Arial" panose="020B0604020202020204" pitchFamily="34" charset="0"/>
                <a:cs typeface="Arial" panose="020B0604020202020204" pitchFamily="34" charset="0"/>
              </a:rPr>
              <a:t>ЦИЉЕВИ, КРИТЕРИЈУМИ И ПОКАЗАТЕЉИ ВРЕДНОВАЊА</a:t>
            </a:r>
            <a:endParaRPr lang="sr-Cyrl-CS" sz="28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2238094" y="1357341"/>
            <a:ext cx="8743676" cy="1138773"/>
          </a:xfrm>
          <a:prstGeom prst="rect">
            <a:avLst/>
          </a:prstGeom>
        </p:spPr>
        <p:txBody>
          <a:bodyPr wrap="none">
            <a:spAutoFit/>
          </a:bodyPr>
          <a:lstStyle/>
          <a:p>
            <a:pPr algn="ctr">
              <a:defRPr/>
            </a:pPr>
            <a:r>
              <a:rPr lang="sr-Cyrl-CS" sz="1600" b="1" dirty="0" smtClean="0">
                <a:solidFill>
                  <a:srgbClr val="000000"/>
                </a:solidFill>
                <a:latin typeface="Arial" panose="020B0604020202020204" pitchFamily="34" charset="0"/>
                <a:cs typeface="Arial" panose="020B0604020202020204" pitchFamily="34" charset="0"/>
              </a:rPr>
              <a:t>МАТРИЦА ЦИЉЕВА, КРИТЕРИЈУМА И ПОКАЗАТЕЉА СА РЕЛАТИВНИМ ТЕЖИНАМА </a:t>
            </a:r>
          </a:p>
          <a:p>
            <a:pPr algn="ctr">
              <a:defRPr/>
            </a:pPr>
            <a:r>
              <a:rPr lang="sr-Cyrl-CS" sz="1600" b="1" dirty="0" smtClean="0">
                <a:solidFill>
                  <a:srgbClr val="000000"/>
                </a:solidFill>
                <a:latin typeface="Arial" panose="020B0604020202020204" pitchFamily="34" charset="0"/>
                <a:cs typeface="Arial" panose="020B0604020202020204" pitchFamily="34" charset="0"/>
              </a:rPr>
              <a:t>И ВРЕДНОСТИМА КРИТЕРИЈУМСКИХ ФУНКЦИЈА </a:t>
            </a:r>
          </a:p>
          <a:p>
            <a:pPr algn="just">
              <a:defRPr/>
            </a:pPr>
            <a:endParaRPr lang="sr-Cyrl-CS" sz="1600" dirty="0" smtClean="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08" y="2204641"/>
            <a:ext cx="11361344" cy="162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158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6088" y="5941644"/>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1" name="Rectangle 20"/>
          <p:cNvSpPr/>
          <p:nvPr/>
        </p:nvSpPr>
        <p:spPr>
          <a:xfrm>
            <a:off x="2238095" y="641863"/>
            <a:ext cx="9483487" cy="1138773"/>
          </a:xfrm>
          <a:prstGeom prst="rect">
            <a:avLst/>
          </a:prstGeom>
        </p:spPr>
        <p:txBody>
          <a:bodyPr wrap="square">
            <a:spAutoFit/>
          </a:bodyPr>
          <a:lstStyle/>
          <a:p>
            <a:pPr algn="ctr">
              <a:defRPr/>
            </a:pPr>
            <a:r>
              <a:rPr lang="sr-Cyrl-CS" sz="2400" b="1" dirty="0" smtClean="0">
                <a:solidFill>
                  <a:srgbClr val="000000"/>
                </a:solidFill>
                <a:latin typeface="Arial" panose="020B0604020202020204" pitchFamily="34" charset="0"/>
                <a:cs typeface="Arial" panose="020B0604020202020204" pitchFamily="34" charset="0"/>
              </a:rPr>
              <a:t>ЗАКЉУЧАК ВИШЕКРИТЕРИЈУМСКОГ ВРЕДНОВАЊА ПО МЕТОДИ „ВИКОР“</a:t>
            </a:r>
            <a:endParaRPr lang="sr-Cyrl-CS" sz="2000" dirty="0" smtClean="0">
              <a:solidFill>
                <a:srgbClr val="000000"/>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defRPr/>
            </a:pPr>
            <a:endParaRPr lang="sr-Cyrl-CS" sz="2000" b="1" dirty="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2478277" y="2060214"/>
            <a:ext cx="9003119" cy="3570208"/>
          </a:xfrm>
          <a:prstGeom prst="rect">
            <a:avLst/>
          </a:prstGeom>
        </p:spPr>
        <p:txBody>
          <a:bodyPr wrap="square">
            <a:spAutoFit/>
          </a:bodyPr>
          <a:lstStyle/>
          <a:p>
            <a:pPr marL="342900" indent="-342900" algn="just">
              <a:buFont typeface="Wingdings" pitchFamily="2" charset="2"/>
              <a:buChar char="Ø"/>
              <a:defRPr/>
            </a:pPr>
            <a:r>
              <a:rPr lang="sr-Cyrl-CS" sz="2000" dirty="0" smtClean="0">
                <a:solidFill>
                  <a:srgbClr val="000000"/>
                </a:solidFill>
                <a:latin typeface="Arial" panose="020B0604020202020204" pitchFamily="34" charset="0"/>
                <a:cs typeface="Arial" panose="020B0604020202020204" pitchFamily="34" charset="0"/>
              </a:rPr>
              <a:t>Резултати вредновања методом </a:t>
            </a:r>
            <a:r>
              <a:rPr lang="sr-Cyrl-CS" sz="2000" b="1" i="1" dirty="0" smtClean="0">
                <a:solidFill>
                  <a:srgbClr val="000000"/>
                </a:solidFill>
                <a:latin typeface="Arial" panose="020B0604020202020204" pitchFamily="34" charset="0"/>
                <a:cs typeface="Arial" panose="020B0604020202020204" pitchFamily="34" charset="0"/>
              </a:rPr>
              <a:t>„ВИКОР“</a:t>
            </a:r>
            <a:r>
              <a:rPr lang="sr-Cyrl-CS" sz="2000" b="1" dirty="0" smtClean="0">
                <a:solidFill>
                  <a:srgbClr val="000000"/>
                </a:solidFill>
                <a:latin typeface="Arial" panose="020B0604020202020204" pitchFamily="34" charset="0"/>
                <a:cs typeface="Arial" panose="020B0604020202020204" pitchFamily="34" charset="0"/>
              </a:rPr>
              <a:t>, </a:t>
            </a:r>
            <a:r>
              <a:rPr lang="sr-Cyrl-CS" sz="2000" dirty="0" smtClean="0">
                <a:solidFill>
                  <a:srgbClr val="000000"/>
                </a:solidFill>
                <a:latin typeface="Arial" panose="020B0604020202020204" pitchFamily="34" charset="0"/>
                <a:cs typeface="Arial" panose="020B0604020202020204" pitchFamily="34" charset="0"/>
              </a:rPr>
              <a:t>засновани на презентираним критеријумима дефинишу следећи редослед повољности варијантних решења:</a:t>
            </a:r>
          </a:p>
          <a:p>
            <a:pPr marL="2171700" lvl="4" indent="-342900" algn="just">
              <a:buFont typeface="+mj-lt"/>
              <a:buAutoNum type="arabicPeriod"/>
              <a:defRPr/>
            </a:pPr>
            <a:r>
              <a:rPr lang="sr-Cyrl-CS" b="1" dirty="0" smtClean="0">
                <a:solidFill>
                  <a:srgbClr val="000000"/>
                </a:solidFill>
                <a:latin typeface="Arial" panose="020B0604020202020204" pitchFamily="34" charset="0"/>
                <a:cs typeface="Arial" panose="020B0604020202020204" pitchFamily="34" charset="0"/>
              </a:rPr>
              <a:t>Варијанта 2 </a:t>
            </a:r>
            <a:r>
              <a:rPr lang="sr-Cyrl-CS" dirty="0" smtClean="0">
                <a:solidFill>
                  <a:srgbClr val="000000"/>
                </a:solidFill>
                <a:latin typeface="Arial" panose="020B0604020202020204" pitchFamily="34" charset="0"/>
                <a:cs typeface="Arial" panose="020B0604020202020204" pitchFamily="34" charset="0"/>
              </a:rPr>
              <a:t>(заузима прву позицију по десет критеријумских функција)</a:t>
            </a:r>
            <a:endParaRPr lang="sr-Cyrl-CS" b="1" dirty="0" smtClean="0">
              <a:solidFill>
                <a:srgbClr val="000000"/>
              </a:solidFill>
              <a:latin typeface="Arial" panose="020B0604020202020204" pitchFamily="34" charset="0"/>
              <a:cs typeface="Arial" panose="020B0604020202020204" pitchFamily="34" charset="0"/>
            </a:endParaRPr>
          </a:p>
          <a:p>
            <a:pPr marL="2171700" lvl="4" indent="-342900" algn="just">
              <a:buFont typeface="+mj-lt"/>
              <a:buAutoNum type="arabicPeriod"/>
              <a:defRPr/>
            </a:pPr>
            <a:r>
              <a:rPr lang="sr-Cyrl-CS" b="1" dirty="0" smtClean="0">
                <a:solidFill>
                  <a:srgbClr val="000000"/>
                </a:solidFill>
                <a:latin typeface="Arial" panose="020B0604020202020204" pitchFamily="34" charset="0"/>
                <a:cs typeface="Arial" panose="020B0604020202020204" pitchFamily="34" charset="0"/>
              </a:rPr>
              <a:t>Варијанта </a:t>
            </a:r>
            <a:r>
              <a:rPr lang="en-US" b="1" dirty="0" smtClean="0">
                <a:solidFill>
                  <a:srgbClr val="000000"/>
                </a:solidFill>
                <a:latin typeface="Arial" panose="020B0604020202020204" pitchFamily="34" charset="0"/>
                <a:cs typeface="Arial" panose="020B0604020202020204" pitchFamily="34" charset="0"/>
              </a:rPr>
              <a:t>3</a:t>
            </a:r>
            <a:r>
              <a:rPr lang="sr-Cyrl-CS" b="1" dirty="0" smtClean="0">
                <a:solidFill>
                  <a:srgbClr val="000000"/>
                </a:solidFill>
                <a:latin typeface="Arial" panose="020B0604020202020204" pitchFamily="34" charset="0"/>
                <a:cs typeface="Arial" panose="020B0604020202020204" pitchFamily="34" charset="0"/>
              </a:rPr>
              <a:t> </a:t>
            </a:r>
            <a:r>
              <a:rPr lang="sr-Cyrl-CS" dirty="0" smtClean="0">
                <a:solidFill>
                  <a:srgbClr val="000000"/>
                </a:solidFill>
                <a:latin typeface="Arial" panose="020B0604020202020204" pitchFamily="34" charset="0"/>
                <a:cs typeface="Arial" panose="020B0604020202020204" pitchFamily="34" charset="0"/>
              </a:rPr>
              <a:t>(заузима прву позицију по осам критеријумских ф-ја)</a:t>
            </a:r>
          </a:p>
          <a:p>
            <a:pPr marL="2171700" lvl="4" indent="-342900" algn="just">
              <a:buFont typeface="+mj-lt"/>
              <a:buAutoNum type="arabicPeriod"/>
              <a:defRPr/>
            </a:pPr>
            <a:r>
              <a:rPr lang="sr-Cyrl-CS" b="1" dirty="0" smtClean="0">
                <a:solidFill>
                  <a:srgbClr val="000000"/>
                </a:solidFill>
                <a:latin typeface="Arial" panose="020B0604020202020204" pitchFamily="34" charset="0"/>
                <a:cs typeface="Arial" panose="020B0604020202020204" pitchFamily="34" charset="0"/>
              </a:rPr>
              <a:t>Варијанта </a:t>
            </a:r>
            <a:r>
              <a:rPr lang="en-US" b="1" dirty="0" smtClean="0">
                <a:solidFill>
                  <a:srgbClr val="000000"/>
                </a:solidFill>
                <a:latin typeface="Arial" panose="020B0604020202020204" pitchFamily="34" charset="0"/>
                <a:cs typeface="Arial" panose="020B0604020202020204" pitchFamily="34" charset="0"/>
              </a:rPr>
              <a:t>1</a:t>
            </a:r>
            <a:r>
              <a:rPr lang="sr-Cyrl-CS" b="1" dirty="0" smtClean="0">
                <a:solidFill>
                  <a:srgbClr val="000000"/>
                </a:solidFill>
                <a:latin typeface="Arial" panose="020B0604020202020204" pitchFamily="34" charset="0"/>
                <a:cs typeface="Arial" panose="020B0604020202020204" pitchFamily="34" charset="0"/>
              </a:rPr>
              <a:t> </a:t>
            </a:r>
            <a:r>
              <a:rPr lang="sr-Cyrl-CS" dirty="0" smtClean="0">
                <a:solidFill>
                  <a:srgbClr val="000000"/>
                </a:solidFill>
                <a:latin typeface="Arial" panose="020B0604020202020204" pitchFamily="34" charset="0"/>
                <a:cs typeface="Arial" panose="020B0604020202020204" pitchFamily="34" charset="0"/>
              </a:rPr>
              <a:t>(заузима прву позицију по две критеријумске ф-је)</a:t>
            </a:r>
          </a:p>
          <a:p>
            <a:pPr algn="just">
              <a:defRPr/>
            </a:pPr>
            <a:endParaRPr lang="sr-Cyrl-CS" b="1" dirty="0" smtClean="0">
              <a:solidFill>
                <a:srgbClr val="000000"/>
              </a:solidFill>
              <a:latin typeface="Arial" panose="020B0604020202020204" pitchFamily="34" charset="0"/>
              <a:cs typeface="Arial" panose="020B0604020202020204" pitchFamily="34" charset="0"/>
            </a:endParaRPr>
          </a:p>
          <a:p>
            <a:pPr marL="342900" indent="-342900" algn="just">
              <a:buFont typeface="Wingdings" pitchFamily="2" charset="2"/>
              <a:buChar char="Ø"/>
              <a:defRPr/>
            </a:pPr>
            <a:r>
              <a:rPr lang="sr-Cyrl-CS" sz="2000" dirty="0" smtClean="0">
                <a:solidFill>
                  <a:srgbClr val="000000"/>
                </a:solidFill>
                <a:latin typeface="Arial" panose="020B0604020202020204" pitchFamily="34" charset="0"/>
                <a:cs typeface="Arial" panose="020B0604020202020204" pitchFamily="34" charset="0"/>
              </a:rPr>
              <a:t>У односу на све задате критеријуме и њихове тежине најповољнија је </a:t>
            </a:r>
            <a:r>
              <a:rPr lang="sr-Cyrl-CS" sz="2000" b="1" i="1" u="sng" dirty="0" smtClean="0">
                <a:solidFill>
                  <a:srgbClr val="000000"/>
                </a:solidFill>
                <a:latin typeface="Arial" panose="020B0604020202020204" pitchFamily="34" charset="0"/>
                <a:cs typeface="Arial" panose="020B0604020202020204" pitchFamily="34" charset="0"/>
              </a:rPr>
              <a:t>ВАРИЈАНТА 2.</a:t>
            </a:r>
            <a:endParaRPr lang="sr-Cyrl-CS" b="1" i="1" u="sng"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4004" y="6008581"/>
            <a:ext cx="694088" cy="540000"/>
          </a:xfrm>
          <a:prstGeom prst="rect">
            <a:avLst/>
          </a:prstGeom>
        </p:spPr>
      </p:pic>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2" name="Rectangle 3"/>
          <p:cNvSpPr txBox="1">
            <a:spLocks noChangeArrowheads="1"/>
          </p:cNvSpPr>
          <p:nvPr/>
        </p:nvSpPr>
        <p:spPr>
          <a:xfrm>
            <a:off x="1732654" y="1988086"/>
            <a:ext cx="10547028" cy="1767682"/>
          </a:xfrm>
          <a:prstGeom prst="rect">
            <a:avLst/>
          </a:prstGeom>
        </p:spPr>
        <p:txBody>
          <a:bodyPr vert="horz" lIns="91440" tIns="45720" rIns="91440" bIns="45720" rtlCol="0" anchor="ctr">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lnSpc>
                <a:spcPct val="100000"/>
              </a:lnSpc>
              <a:buNone/>
            </a:pPr>
            <a:r>
              <a:rPr lang="sr-Cyrl-CS" altLang="en-US" sz="5400" b="1" dirty="0" smtClean="0">
                <a:latin typeface="Arial" panose="020B0604020202020204" pitchFamily="34" charset="0"/>
                <a:cs typeface="Arial" panose="020B0604020202020204" pitchFamily="34" charset="0"/>
              </a:rPr>
              <a:t>ХВАЛА НА ПАЖЊИ!</a:t>
            </a:r>
            <a:endParaRPr lang="sr-Cyrl-RS" altLang="en-US" sz="54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80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238095" cy="6645728"/>
          </a:xfrm>
          <a:prstGeom prst="rect">
            <a:avLst/>
          </a:prstGeom>
          <a:ln>
            <a:noFill/>
          </a:ln>
          <a:effectLst>
            <a:softEdge rad="112500"/>
          </a:effectLst>
        </p:spPr>
      </p:pic>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6425"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4473384" y="2985026"/>
            <a:ext cx="7739934" cy="431800"/>
          </a:xfrm>
          <a:prstGeom prst="rect">
            <a:avLst/>
          </a:prstGeom>
        </p:spPr>
        <p:txBody>
          <a:bodyPr vert="horz" lIns="91440" tIns="45720" rIns="91440" bIns="45720" rtlCol="0" anchor="ctr">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600" b="1" dirty="0" smtClean="0">
                <a:latin typeface="Arial" panose="020B0604020202020204" pitchFamily="34" charset="0"/>
                <a:cs typeface="Arial" panose="020B0604020202020204" pitchFamily="34" charset="0"/>
              </a:rPr>
              <a:t>ПРОЈЕКАТ ТРАСЕ </a:t>
            </a:r>
          </a:p>
        </p:txBody>
      </p:sp>
    </p:spTree>
    <p:extLst>
      <p:ext uri="{BB962C8B-B14F-4D97-AF65-F5344CB8AC3E}">
        <p14:creationId xmlns:p14="http://schemas.microsoft.com/office/powerpoint/2010/main" val="83817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1374" y="6010003"/>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4138134" y="437057"/>
            <a:ext cx="4846696"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2800" b="1" dirty="0" smtClean="0">
                <a:solidFill>
                  <a:srgbClr val="000000"/>
                </a:solidFill>
                <a:latin typeface="Arial" panose="020B0604020202020204" pitchFamily="34" charset="0"/>
                <a:cs typeface="Arial" panose="020B0604020202020204" pitchFamily="34" charset="0"/>
              </a:rPr>
              <a:t>ПРЕГЛЕДНА КАРТА</a:t>
            </a:r>
          </a:p>
          <a:p>
            <a:pPr marL="45720" indent="0" algn="just">
              <a:buNone/>
            </a:pPr>
            <a:endParaRPr lang="sr-Cyrl-CS" altLang="en-US" sz="24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137" t="25531" r="7047" b="6055"/>
          <a:stretch/>
        </p:blipFill>
        <p:spPr>
          <a:xfrm>
            <a:off x="1415441" y="1027134"/>
            <a:ext cx="9245389" cy="5148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162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3900"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16" name="Title 2"/>
          <p:cNvSpPr txBox="1">
            <a:spLocks/>
          </p:cNvSpPr>
          <p:nvPr/>
        </p:nvSpPr>
        <p:spPr>
          <a:xfrm>
            <a:off x="2238094" y="0"/>
            <a:ext cx="9953906" cy="6645729"/>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endParaRPr lang="en-US" sz="2700" dirty="0">
              <a:solidFill>
                <a:schemeClr val="tx2">
                  <a:lumMod val="60000"/>
                  <a:lumOff val="40000"/>
                </a:schemeClr>
              </a:solidFill>
            </a:endParaRPr>
          </a:p>
        </p:txBody>
      </p:sp>
      <p:sp>
        <p:nvSpPr>
          <p:cNvPr id="20" name="Rectangle 3"/>
          <p:cNvSpPr txBox="1">
            <a:spLocks noChangeArrowheads="1"/>
          </p:cNvSpPr>
          <p:nvPr/>
        </p:nvSpPr>
        <p:spPr>
          <a:xfrm>
            <a:off x="4426120" y="467392"/>
            <a:ext cx="7085299"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200" b="1" dirty="0" smtClean="0">
                <a:solidFill>
                  <a:srgbClr val="000000"/>
                </a:solidFill>
                <a:latin typeface="Arial" panose="020B0604020202020204" pitchFamily="34" charset="0"/>
                <a:cs typeface="Arial" panose="020B0604020202020204" pitchFamily="34" charset="0"/>
              </a:rPr>
              <a:t>ВАРИЈАНТА 1 </a:t>
            </a:r>
            <a:r>
              <a:rPr lang="ru-RU" sz="3200" b="1" dirty="0">
                <a:solidFill>
                  <a:srgbClr val="000000"/>
                </a:solidFill>
                <a:latin typeface="Arial" panose="020B0604020202020204" pitchFamily="34" charset="0"/>
                <a:cs typeface="Arial" panose="020B0604020202020204" pitchFamily="34" charset="0"/>
              </a:rPr>
              <a:t>(</a:t>
            </a:r>
            <a:r>
              <a:rPr lang="en-US" sz="3200" b="1" dirty="0">
                <a:solidFill>
                  <a:srgbClr val="000000"/>
                </a:solidFill>
                <a:latin typeface="Arial" panose="020B0604020202020204" pitchFamily="34" charset="0"/>
                <a:cs typeface="Arial" panose="020B0604020202020204" pitchFamily="34" charset="0"/>
              </a:rPr>
              <a:t>L</a:t>
            </a:r>
            <a:r>
              <a:rPr lang="ru-RU" sz="3200" b="1" dirty="0">
                <a:solidFill>
                  <a:srgbClr val="000000"/>
                </a:solidFill>
                <a:latin typeface="Arial" panose="020B0604020202020204" pitchFamily="34" charset="0"/>
                <a:cs typeface="Arial" panose="020B0604020202020204" pitchFamily="34" charset="0"/>
              </a:rPr>
              <a:t>=78,629</a:t>
            </a:r>
            <a:r>
              <a:rPr lang="en-US" sz="3200" b="1" dirty="0">
                <a:solidFill>
                  <a:srgbClr val="000000"/>
                </a:solidFill>
                <a:latin typeface="Arial" panose="020B0604020202020204" pitchFamily="34" charset="0"/>
                <a:cs typeface="Arial" panose="020B0604020202020204" pitchFamily="34" charset="0"/>
              </a:rPr>
              <a:t>km</a:t>
            </a:r>
            <a:r>
              <a:rPr lang="ru-RU" sz="3200" b="1" dirty="0">
                <a:solidFill>
                  <a:srgbClr val="000000"/>
                </a:solidFill>
                <a:latin typeface="Arial" panose="020B0604020202020204" pitchFamily="34" charset="0"/>
                <a:cs typeface="Arial" panose="020B0604020202020204" pitchFamily="34" charset="0"/>
              </a:rPr>
              <a:t>)</a:t>
            </a:r>
            <a:endParaRPr lang="sr-Cyrl-CS" altLang="en-US" sz="3200" b="1" dirty="0">
              <a:solidFill>
                <a:srgbClr val="000000"/>
              </a:solidFill>
              <a:latin typeface="Arial" panose="020B0604020202020204" pitchFamily="34" charset="0"/>
              <a:cs typeface="Arial" panose="020B0604020202020204" pitchFamily="34" charset="0"/>
            </a:endParaRPr>
          </a:p>
          <a:p>
            <a:pPr marL="45720" indent="0" algn="just">
              <a:buNone/>
            </a:pPr>
            <a:endParaRPr lang="sr-Cyrl-CS" altLang="en-US" sz="24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65" t="24946" r="6049" b="2744"/>
          <a:stretch/>
        </p:blipFill>
        <p:spPr>
          <a:xfrm>
            <a:off x="288105" y="1233816"/>
            <a:ext cx="5465927" cy="2924826"/>
          </a:xfrm>
          <a:prstGeom prst="rect">
            <a:avLst/>
          </a:prstGeom>
          <a:ln w="6350">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5931988" y="1199205"/>
            <a:ext cx="6096000" cy="3323987"/>
          </a:xfrm>
          <a:prstGeom prst="rect">
            <a:avLst/>
          </a:prstGeom>
        </p:spPr>
        <p:txBody>
          <a:bodyPr>
            <a:spAutoFit/>
          </a:bodyPr>
          <a:lstStyle/>
          <a:p>
            <a:pPr algn="just"/>
            <a:r>
              <a:rPr lang="sr-Cyrl-CS" sz="1600" dirty="0">
                <a:latin typeface="Arial" pitchFamily="34" charset="0"/>
                <a:cs typeface="Arial" pitchFamily="34" charset="0"/>
              </a:rPr>
              <a:t>Траса креће од денивелисане раскрснице којом се пројектовани аутопут Бања Лука – Нови Град" спаја са будућим аутопутем Градишка - Бања Лука – Мркоњић Град (Е-661).</a:t>
            </a:r>
            <a:endParaRPr lang="en-US" sz="1600" dirty="0">
              <a:latin typeface="Arial" pitchFamily="34" charset="0"/>
              <a:cs typeface="Arial" pitchFamily="34" charset="0"/>
            </a:endParaRPr>
          </a:p>
          <a:p>
            <a:pPr algn="just"/>
            <a:r>
              <a:rPr lang="sr-Cyrl-CS" sz="1600" dirty="0">
                <a:latin typeface="Arial" pitchFamily="34" charset="0"/>
                <a:cs typeface="Arial" pitchFamily="34" charset="0"/>
              </a:rPr>
              <a:t> </a:t>
            </a:r>
            <a:endParaRPr lang="en-US" sz="1600" dirty="0">
              <a:latin typeface="Arial" pitchFamily="34" charset="0"/>
              <a:cs typeface="Arial" pitchFamily="34" charset="0"/>
            </a:endParaRPr>
          </a:p>
          <a:p>
            <a:pPr algn="just"/>
            <a:r>
              <a:rPr lang="sr-Cyrl-CS" sz="1600" dirty="0">
                <a:latin typeface="Arial" pitchFamily="34" charset="0"/>
                <a:cs typeface="Arial" pitchFamily="34" charset="0"/>
              </a:rPr>
              <a:t>Траса аутопута иде брежуљкасто - брдовитим тереном кроз рејоне села Куљани, Барловци, да би у подручја села Рамићи био предвиђен и први тунел на траси. Пролазећи кроз рејон села Пријаковци и Церићи, траса се даље пружа на запад, обилазећи пругу Бања Лука – Нови Град и место Ивањску </a:t>
            </a:r>
            <a:r>
              <a:rPr lang="en-US" sz="1600" dirty="0" smtClean="0">
                <a:latin typeface="Arial" pitchFamily="34" charset="0"/>
                <a:cs typeface="Arial" pitchFamily="34" charset="0"/>
              </a:rPr>
              <a:t>        </a:t>
            </a:r>
            <a:r>
              <a:rPr lang="sr-Cyrl-CS" sz="1600" dirty="0" smtClean="0">
                <a:latin typeface="Arial" pitchFamily="34" charset="0"/>
                <a:cs typeface="Arial" pitchFamily="34" charset="0"/>
              </a:rPr>
              <a:t>(</a:t>
            </a:r>
            <a:r>
              <a:rPr lang="sr-Cyrl-CS" sz="1600" dirty="0">
                <a:latin typeface="Arial" pitchFamily="34" charset="0"/>
                <a:cs typeface="Arial" pitchFamily="34" charset="0"/>
              </a:rPr>
              <a:t>км 16+000) са северне стране. Траса на више места пресеца мање </a:t>
            </a:r>
            <a:r>
              <a:rPr lang="sr-Cyrl-CS" sz="1600" dirty="0" smtClean="0">
                <a:latin typeface="Arial" pitchFamily="34" charset="0"/>
                <a:cs typeface="Arial" pitchFamily="34" charset="0"/>
              </a:rPr>
              <a:t>водотокове.</a:t>
            </a:r>
            <a:endParaRPr lang="en-US" sz="1600" dirty="0">
              <a:latin typeface="Arial" pitchFamily="34" charset="0"/>
              <a:cs typeface="Arial" pitchFamily="34" charset="0"/>
            </a:endParaRPr>
          </a:p>
          <a:p>
            <a:r>
              <a:rPr lang="sr-Cyrl-CS" dirty="0"/>
              <a:t> </a:t>
            </a:r>
            <a:endParaRPr lang="en-US" dirty="0"/>
          </a:p>
        </p:txBody>
      </p:sp>
      <p:sp>
        <p:nvSpPr>
          <p:cNvPr id="8" name="Rectangle 7"/>
          <p:cNvSpPr/>
          <p:nvPr/>
        </p:nvSpPr>
        <p:spPr>
          <a:xfrm>
            <a:off x="288105" y="4288767"/>
            <a:ext cx="11611621" cy="1569660"/>
          </a:xfrm>
          <a:prstGeom prst="rect">
            <a:avLst/>
          </a:prstGeom>
        </p:spPr>
        <p:txBody>
          <a:bodyPr wrap="square">
            <a:spAutoFit/>
          </a:bodyPr>
          <a:lstStyle/>
          <a:p>
            <a:pPr algn="just"/>
            <a:r>
              <a:rPr lang="sr-Cyrl-CS" sz="1600" dirty="0">
                <a:latin typeface="Arial" pitchFamily="34" charset="0"/>
                <a:cs typeface="Arial" pitchFamily="34" charset="0"/>
              </a:rPr>
              <a:t>Пролазећи равничарским делом, траса долази до Омарске (км 25+050), где је предвиђена денивелисана раскрсница, лоцирана на око 6,5км североисточно од насеља Омарска, на месту укрштаја аутопута и магистралног пута М-4. Одатле се спушта југозападним правцем до рибњака Саничани, које обилази са јужне стране, да би  потом северозападним правцем траса дошла до рејона села Јела и Гомјеница где је на km 46+950 предвиђена следећа денивелисана раскрсница, која је лоцирана  на око 8км јужно од Приједора, на месту укрштаја аутопута и постојећег пута који је предвиђен као део будуће обилазнице око Приједора. </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92243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3" y="225129"/>
            <a:ext cx="3707068" cy="685800"/>
          </a:xfrm>
        </p:spPr>
        <p:txBody>
          <a:bodyPr>
            <a:noAutofit/>
          </a:bodyPr>
          <a:lstStyle/>
          <a:p>
            <a:r>
              <a:rPr lang="sr-Cyrl-RS" sz="1800" b="1" dirty="0" smtClean="0">
                <a:solidFill>
                  <a:schemeClr val="tx2">
                    <a:lumMod val="50000"/>
                  </a:schemeClr>
                </a:solidFill>
                <a:latin typeface="Arial" panose="020B0604020202020204" pitchFamily="34" charset="0"/>
                <a:cs typeface="Arial" panose="020B0604020202020204" pitchFamily="34" charset="0"/>
              </a:rPr>
              <a:t/>
            </a:r>
            <a:br>
              <a:rPr lang="sr-Cyrl-RS" sz="1800" b="1" dirty="0" smtClean="0">
                <a:solidFill>
                  <a:schemeClr val="tx2">
                    <a:lumMod val="50000"/>
                  </a:schemeClr>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ГЕНЕРАЛНИ ПРОЈЕКАТ АУТОПУТА</a:t>
            </a:r>
            <a:br>
              <a:rPr lang="sr-Cyrl-RS" sz="1600" b="1" dirty="0" smtClean="0">
                <a:solidFill>
                  <a:srgbClr val="000000"/>
                </a:solidFill>
                <a:latin typeface="Arial" panose="020B0604020202020204" pitchFamily="34" charset="0"/>
                <a:cs typeface="Arial" panose="020B0604020202020204" pitchFamily="34" charset="0"/>
              </a:rPr>
            </a:br>
            <a:r>
              <a:rPr lang="sr-Cyrl-RS" sz="1600" b="1" dirty="0" smtClean="0">
                <a:solidFill>
                  <a:srgbClr val="000000"/>
                </a:solidFill>
                <a:latin typeface="Arial" panose="020B0604020202020204" pitchFamily="34" charset="0"/>
                <a:cs typeface="Arial" panose="020B0604020202020204" pitchFamily="34" charset="0"/>
              </a:rPr>
              <a:t>БАЊА ЛУКА – ПРИЈЕДОР – НОВИ ГРАД</a:t>
            </a:r>
            <a:endParaRPr lang="en-US" sz="1600" b="1" dirty="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3900" y="5941644"/>
            <a:ext cx="694088" cy="540000"/>
          </a:xfrm>
          <a:prstGeom prst="rect">
            <a:avLst/>
          </a:prstGeom>
        </p:spPr>
      </p:pic>
      <p:sp>
        <p:nvSpPr>
          <p:cNvPr id="7" name="Title 2"/>
          <p:cNvSpPr txBox="1">
            <a:spLocks/>
          </p:cNvSpPr>
          <p:nvPr/>
        </p:nvSpPr>
        <p:spPr>
          <a:xfrm>
            <a:off x="2238094" y="5490923"/>
            <a:ext cx="9953906" cy="1154806"/>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sr-Cyrl-RS" sz="2800" b="1" dirty="0" smtClean="0">
                <a:solidFill>
                  <a:schemeClr val="tx2">
                    <a:lumMod val="50000"/>
                  </a:schemeClr>
                </a:solidFill>
                <a:latin typeface="Arial" panose="020B0604020202020204" pitchFamily="34" charset="0"/>
                <a:cs typeface="Arial" panose="020B0604020202020204" pitchFamily="34" charset="0"/>
              </a:rPr>
              <a:t/>
            </a:r>
            <a:br>
              <a:rPr lang="sr-Cyrl-RS" sz="2800" b="1" dirty="0" smtClean="0">
                <a:solidFill>
                  <a:schemeClr val="tx2">
                    <a:lumMod val="50000"/>
                  </a:schemeClr>
                </a:solidFill>
                <a:latin typeface="Arial" panose="020B0604020202020204" pitchFamily="34" charset="0"/>
                <a:cs typeface="Arial" panose="020B0604020202020204" pitchFamily="34" charset="0"/>
              </a:rPr>
            </a:br>
            <a:r>
              <a:rPr lang="en-US" sz="3600" b="1" dirty="0" smtClean="0">
                <a:solidFill>
                  <a:schemeClr val="tx2">
                    <a:lumMod val="50000"/>
                  </a:schemeClr>
                </a:solidFill>
                <a:latin typeface="Arial" panose="020B0604020202020204" pitchFamily="34" charset="0"/>
                <a:cs typeface="Arial" panose="020B0604020202020204" pitchFamily="34" charset="0"/>
              </a:rPr>
              <a:t/>
            </a:r>
            <a:br>
              <a:rPr lang="en-US" sz="3600" b="1" dirty="0" smtClean="0">
                <a:solidFill>
                  <a:schemeClr val="tx2">
                    <a:lumMod val="50000"/>
                  </a:schemeClr>
                </a:solidFill>
                <a:latin typeface="Arial" panose="020B0604020202020204" pitchFamily="34" charset="0"/>
                <a:cs typeface="Arial" panose="020B0604020202020204" pitchFamily="34" charset="0"/>
              </a:rPr>
            </a:br>
            <a:endParaRPr lang="en-US" sz="2100" dirty="0">
              <a:solidFill>
                <a:srgbClr val="000000"/>
              </a:solidFill>
            </a:endParaRPr>
          </a:p>
        </p:txBody>
      </p:sp>
      <p:sp>
        <p:nvSpPr>
          <p:cNvPr id="20" name="Rectangle 3"/>
          <p:cNvSpPr txBox="1">
            <a:spLocks noChangeArrowheads="1"/>
          </p:cNvSpPr>
          <p:nvPr/>
        </p:nvSpPr>
        <p:spPr>
          <a:xfrm>
            <a:off x="4426120" y="467392"/>
            <a:ext cx="3477803" cy="431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just">
              <a:buNone/>
            </a:pPr>
            <a:r>
              <a:rPr lang="sr-Cyrl-CS" altLang="en-US" sz="3200" b="1" dirty="0" smtClean="0">
                <a:solidFill>
                  <a:srgbClr val="000000"/>
                </a:solidFill>
                <a:latin typeface="Arial" panose="020B0604020202020204" pitchFamily="34" charset="0"/>
                <a:cs typeface="Arial" panose="020B0604020202020204" pitchFamily="34" charset="0"/>
              </a:rPr>
              <a:t>ВАРИЈАНТА 1</a:t>
            </a:r>
          </a:p>
          <a:p>
            <a:pPr marL="45720" indent="0" algn="just">
              <a:buNone/>
            </a:pPr>
            <a:endParaRPr lang="sr-Cyrl-CS" altLang="en-US" sz="24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65" t="24946" r="6049" b="2744"/>
          <a:stretch/>
        </p:blipFill>
        <p:spPr>
          <a:xfrm>
            <a:off x="288105" y="1233816"/>
            <a:ext cx="5465927" cy="2924826"/>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5931988" y="1233816"/>
            <a:ext cx="6096000" cy="3077766"/>
          </a:xfrm>
          <a:prstGeom prst="rect">
            <a:avLst/>
          </a:prstGeom>
        </p:spPr>
        <p:txBody>
          <a:bodyPr>
            <a:spAutoFit/>
          </a:bodyPr>
          <a:lstStyle/>
          <a:p>
            <a:pPr algn="just"/>
            <a:r>
              <a:rPr lang="sr-Cyrl-CS" sz="1600" dirty="0">
                <a:latin typeface="Arial" pitchFamily="34" charset="0"/>
                <a:cs typeface="Arial" pitchFamily="34" charset="0"/>
              </a:rPr>
              <a:t>Обилазећи град Приједор са јужне стране, траса се простире на северозапад, где од km 51+000 почиње опет брдовито – брежуљкаст терен, што подразумева известан број мостова и тунела, који почињу да се наизменично смењују.</a:t>
            </a:r>
            <a:endParaRPr lang="en-US" sz="1600" dirty="0">
              <a:latin typeface="Arial" pitchFamily="34" charset="0"/>
              <a:cs typeface="Arial" pitchFamily="34" charset="0"/>
            </a:endParaRPr>
          </a:p>
          <a:p>
            <a:pPr algn="just"/>
            <a:r>
              <a:rPr lang="sr-Cyrl-CS" sz="1600" dirty="0">
                <a:latin typeface="Arial" pitchFamily="34" charset="0"/>
                <a:cs typeface="Arial" pitchFamily="34" charset="0"/>
              </a:rPr>
              <a:t> </a:t>
            </a:r>
            <a:endParaRPr lang="en-US" sz="1600" dirty="0">
              <a:latin typeface="Arial" pitchFamily="34" charset="0"/>
              <a:cs typeface="Arial" pitchFamily="34" charset="0"/>
            </a:endParaRPr>
          </a:p>
          <a:p>
            <a:pPr algn="just"/>
            <a:r>
              <a:rPr lang="sr-Cyrl-CS" sz="1600" dirty="0">
                <a:latin typeface="Arial" pitchFamily="34" charset="0"/>
                <a:cs typeface="Arial" pitchFamily="34" charset="0"/>
              </a:rPr>
              <a:t>На km 59+000 траса аутопута поново пресеца реку Сану код места Драготиња, прелази на десну обалу реке и тај положај задржава до краја. Осим тога, и железничка пруга и магистрални пут од Бања Луке до Новог Града остају са леве стране пројектованог аутопута. </a:t>
            </a:r>
            <a:endParaRPr lang="en-US" sz="1600" dirty="0">
              <a:latin typeface="Arial" pitchFamily="34" charset="0"/>
              <a:cs typeface="Arial" pitchFamily="34" charset="0"/>
            </a:endParaRPr>
          </a:p>
          <a:p>
            <a:pPr algn="just"/>
            <a:endParaRPr lang="sr-Cyrl-CS" dirty="0"/>
          </a:p>
          <a:p>
            <a:pPr algn="just"/>
            <a:r>
              <a:rPr lang="sr-Cyrl-CS" sz="1600" dirty="0" smtClean="0">
                <a:latin typeface="Arial" pitchFamily="34" charset="0"/>
                <a:cs typeface="Arial" pitchFamily="34" charset="0"/>
              </a:rPr>
              <a:t>У </a:t>
            </a:r>
            <a:r>
              <a:rPr lang="sr-Cyrl-CS" sz="1600" dirty="0">
                <a:latin typeface="Arial" pitchFamily="34" charset="0"/>
                <a:cs typeface="Arial" pitchFamily="34" charset="0"/>
              </a:rPr>
              <a:t>подручју Петковца и Благај ријеке, предвиђена је последња </a:t>
            </a:r>
            <a:endParaRPr lang="en-US" sz="1600" dirty="0"/>
          </a:p>
        </p:txBody>
      </p:sp>
      <p:sp>
        <p:nvSpPr>
          <p:cNvPr id="9" name="Rectangle 8"/>
          <p:cNvSpPr/>
          <p:nvPr/>
        </p:nvSpPr>
        <p:spPr>
          <a:xfrm>
            <a:off x="340421" y="4233484"/>
            <a:ext cx="11649199" cy="2062103"/>
          </a:xfrm>
          <a:prstGeom prst="rect">
            <a:avLst/>
          </a:prstGeom>
        </p:spPr>
        <p:txBody>
          <a:bodyPr wrap="square">
            <a:spAutoFit/>
          </a:bodyPr>
          <a:lstStyle/>
          <a:p>
            <a:pPr algn="just"/>
            <a:r>
              <a:rPr lang="sr-Cyrl-CS" sz="1600" dirty="0" smtClean="0">
                <a:latin typeface="Arial" pitchFamily="34" charset="0"/>
                <a:cs typeface="Arial" pitchFamily="34" charset="0"/>
              </a:rPr>
              <a:t>денивелисана </a:t>
            </a:r>
            <a:r>
              <a:rPr lang="sr-Cyrl-CS" sz="1600" dirty="0">
                <a:latin typeface="Arial" pitchFamily="34" charset="0"/>
                <a:cs typeface="Arial" pitchFamily="34" charset="0"/>
              </a:rPr>
              <a:t>раскрсница на траси (на km 69+650), лоцирана на око 9км источно од Новог Града у зони где се аутопут приближава магистралном путу М-4 и где је могуће остварити њихову везу</a:t>
            </a:r>
            <a:r>
              <a:rPr lang="sr-Cyrl-CS" sz="1600" dirty="0" smtClean="0">
                <a:latin typeface="Arial" pitchFamily="34" charset="0"/>
                <a:cs typeface="Arial" pitchFamily="34" charset="0"/>
              </a:rPr>
              <a:t>.</a:t>
            </a:r>
          </a:p>
          <a:p>
            <a:pPr algn="just"/>
            <a:r>
              <a:rPr lang="sr-Cyrl-CS" sz="1600" dirty="0">
                <a:latin typeface="Arial" pitchFamily="34" charset="0"/>
                <a:cs typeface="Arial" pitchFamily="34" charset="0"/>
              </a:rPr>
              <a:t> </a:t>
            </a:r>
            <a:endParaRPr lang="en-US" sz="1600" dirty="0">
              <a:latin typeface="Arial" pitchFamily="34" charset="0"/>
              <a:cs typeface="Arial" pitchFamily="34" charset="0"/>
            </a:endParaRPr>
          </a:p>
          <a:p>
            <a:pPr algn="just"/>
            <a:r>
              <a:rPr lang="sr-Cyrl-CS" sz="1600" dirty="0">
                <a:latin typeface="Arial" pitchFamily="34" charset="0"/>
                <a:cs typeface="Arial" pitchFamily="34" charset="0"/>
              </a:rPr>
              <a:t>Два највећа тунела на траси од око 1900м и 2500м налазе се на самом крају трасе, која се након изласка из њих, пружа према реци Уни, која представља и државну границу између Републике Српске и Републике Хрватске. Тачан положај и облик граничног прелаза није дефинисан, нема још ни међудржавног споразума, те није ни обрађен у овој фази пројекта. </a:t>
            </a:r>
            <a:endParaRPr lang="en-US" sz="1600" dirty="0">
              <a:latin typeface="Arial" pitchFamily="34" charset="0"/>
              <a:cs typeface="Arial" pitchFamily="34" charset="0"/>
            </a:endParaRPr>
          </a:p>
          <a:p>
            <a:pPr algn="just"/>
            <a:r>
              <a:rPr lang="en-US" sz="1600" dirty="0">
                <a:latin typeface="Arial" pitchFamily="34" charset="0"/>
                <a:cs typeface="Arial" pitchFamily="34" charset="0"/>
              </a:rPr>
              <a:t> </a:t>
            </a:r>
          </a:p>
        </p:txBody>
      </p:sp>
    </p:spTree>
    <p:extLst>
      <p:ext uri="{BB962C8B-B14F-4D97-AF65-F5344CB8AC3E}">
        <p14:creationId xmlns:p14="http://schemas.microsoft.com/office/powerpoint/2010/main" val="353390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defRPr sz="1800" b="1" i="1" dirty="0" smtClean="0">
            <a:solidFill>
              <a:schemeClr val="tx2">
                <a:lumMod val="50000"/>
              </a:schemeClr>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4D8109F-05D6-4A26-8F7E-3EF448E61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1720</TotalTime>
  <Words>3367</Words>
  <Application>Microsoft Office PowerPoint</Application>
  <PresentationFormat>Widescreen</PresentationFormat>
  <Paragraphs>703</Paragraphs>
  <Slides>55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宋体</vt:lpstr>
      <vt:lpstr>Arial</vt:lpstr>
      <vt:lpstr>Calibri</vt:lpstr>
      <vt:lpstr>Corbel</vt:lpstr>
      <vt:lpstr>Euphemia</vt:lpstr>
      <vt:lpstr>Symbol</vt:lpstr>
      <vt:lpstr>Times New Roman</vt:lpstr>
      <vt:lpstr>Wingdings</vt:lpstr>
      <vt:lpstr>幼圆</vt:lpstr>
      <vt:lpstr>Banded Design Blue 16x9</vt:lpstr>
      <vt:lpstr>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lpstr> ГЕНЕРАЛНИ ПРОЈЕКАТ АУТОПУТА БАЊА ЛУКА – ПРИЈЕДОР – НОВИ ГРАД</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ГЕНЕРАЛНИ ПРОЈЕКАТ АУТОПУТА БАЊА ЛУКА – ПРИЈЕДОР – НОВИ ГРАД</dc:title>
  <dc:creator>Nevenka Djokic</dc:creator>
  <cp:keywords/>
  <cp:lastModifiedBy>Srdjan Djokic</cp:lastModifiedBy>
  <cp:revision>682</cp:revision>
  <dcterms:created xsi:type="dcterms:W3CDTF">2016-07-11T10:16:17Z</dcterms:created>
  <dcterms:modified xsi:type="dcterms:W3CDTF">2016-07-22T13:25:30Z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TC028952539991</vt:lpwstr>
  </property>
</Properties>
</file>